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D5BD8B-5C33-42E1-80D3-9956CFCCAD24}" type="datetimeFigureOut">
              <a:rPr lang="bg-BG" smtClean="0"/>
              <a:t>13.11.2020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BE80A7-49E7-4E39-BD3D-47A18AF892D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82543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noProof="0" dirty="0" smtClean="0"/>
              <a:t>e</a:t>
            </a:r>
            <a:endParaRPr lang="bg-BG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BE80A7-49E7-4E39-BD3D-47A18AF892D7}" type="slidenum">
              <a:rPr lang="bg-BG" smtClean="0"/>
              <a:t>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48867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bg.wikipedia.org/wiki/%D0%A1%D0%BB%D1%8A%D0%BD%D1%86%D0%B5" TargetMode="External"/><Relationship Id="rId13" Type="http://schemas.openxmlformats.org/officeDocument/2006/relationships/hyperlink" Target="https://bg.wikipedia.org/wiki/%D0%92%D1%8A%D0%B3%D0%BB%D0%B5%D1%80%D0%BE%D0%B4" TargetMode="External"/><Relationship Id="rId3" Type="http://schemas.openxmlformats.org/officeDocument/2006/relationships/hyperlink" Target="https://bg.wikipedia.org/wiki/%D0%97%D0%B2%D0%B5%D0%B7%D0%B4%D0%B0" TargetMode="External"/><Relationship Id="rId7" Type="http://schemas.openxmlformats.org/officeDocument/2006/relationships/hyperlink" Target="https://bg.wikipedia.org/wiki/%D0%9C%D0%B0%D0%B3%D0%BD%D0%B8%D1%82%D0%BD%D0%BE_%D0%BF%D0%BE%D0%BB%D0%B5" TargetMode="External"/><Relationship Id="rId12" Type="http://schemas.openxmlformats.org/officeDocument/2006/relationships/hyperlink" Target="https://bg.wikipedia.org/wiki/%D0%9A%D0%B8%D1%81%D0%BB%D0%BE%D1%80%D0%BE%D0%B4" TargetMode="External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2.jpeg"/><Relationship Id="rId1" Type="http://schemas.openxmlformats.org/officeDocument/2006/relationships/tags" Target="../tags/tag10.xml"/><Relationship Id="rId6" Type="http://schemas.openxmlformats.org/officeDocument/2006/relationships/hyperlink" Target="https://bg.wikipedia.org/wiki/%D0%9F%D0%BB%D0%B0%D0%B7%D0%BC%D0%B0" TargetMode="External"/><Relationship Id="rId11" Type="http://schemas.openxmlformats.org/officeDocument/2006/relationships/hyperlink" Target="https://bg.wikipedia.org/wiki/%D0%A5%D0%B5%D0%BB%D0%B8%D0%B9" TargetMode="External"/><Relationship Id="rId5" Type="http://schemas.openxmlformats.org/officeDocument/2006/relationships/hyperlink" Target="https://bg.wikipedia.org/wiki/%D0%A1%D1%84%D0%B5%D1%80%D0%B0" TargetMode="External"/><Relationship Id="rId15" Type="http://schemas.openxmlformats.org/officeDocument/2006/relationships/hyperlink" Target="https://bg.wikipedia.org/wiki/%D0%96%D0%B5%D0%BB%D1%8F%D0%B7%D0%BE" TargetMode="External"/><Relationship Id="rId10" Type="http://schemas.openxmlformats.org/officeDocument/2006/relationships/hyperlink" Target="https://bg.wikipedia.org/wiki/%D0%92%D0%BE%D0%B4%D0%BE%D1%80%D0%BE%D0%B4" TargetMode="External"/><Relationship Id="rId4" Type="http://schemas.openxmlformats.org/officeDocument/2006/relationships/hyperlink" Target="https://bg.wikipedia.org/wiki/%D0%A1%D0%BB%D1%8A%D0%BD%D1%87%D0%B5%D0%B2%D0%B0_%D1%81%D0%B8%D1%81%D1%82%D0%B5%D0%BC%D0%B0" TargetMode="External"/><Relationship Id="rId9" Type="http://schemas.openxmlformats.org/officeDocument/2006/relationships/hyperlink" Target="https://bg.wikipedia.org/wiki/%D0%97%D0%B5%D0%BC%D1%8F" TargetMode="External"/><Relationship Id="rId14" Type="http://schemas.openxmlformats.org/officeDocument/2006/relationships/hyperlink" Target="https://bg.wikipedia.org/wiki/%D0%9D%D0%B5%D0%BE%D0%BD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bg.wikipedia.org/wiki/%D0%9D%D0%B0%D0%BA%D0%BB%D0%BE%D0%BD_%D0%BD%D0%B0_%D0%BE%D1%81%D1%82%D0%B0" TargetMode="External"/><Relationship Id="rId3" Type="http://schemas.openxmlformats.org/officeDocument/2006/relationships/hyperlink" Target="https://bg.wikipedia.org/wiki/%D0%9F%D0%BB%D0%B0%D0%BD%D0%B5%D1%82%D0%B0" TargetMode="External"/><Relationship Id="rId7" Type="http://schemas.openxmlformats.org/officeDocument/2006/relationships/hyperlink" Target="https://bg.wikipedia.org/wiki/%D0%95%D0%BA%D1%81%D1%86%D0%B5%D0%BD%D1%82%D1%80%D0%B8%D1%86%D0%B8%D1%82%D0%B5%D1%82_(%D0%BE%D1%80%D0%B1%D0%B8%D1%82%D0%B0)" TargetMode="Externa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Relationship Id="rId6" Type="http://schemas.openxmlformats.org/officeDocument/2006/relationships/hyperlink" Target="https://bg.wikipedia.org/wiki/%D0%9E%D1%80%D0%B1%D0%B8%D1%82%D0%B0" TargetMode="External"/><Relationship Id="rId11" Type="http://schemas.openxmlformats.org/officeDocument/2006/relationships/hyperlink" Target="https://bg.wikipedia.org/wiki/%D0%9E%D0%B1%D1%89%D0%B0_%D1%82%D0%B5%D0%BE%D1%80%D0%B8%D1%8F_%D0%BD%D0%B0_%D0%BE%D1%82%D0%BD%D0%BE%D1%81%D0%B8%D1%82%D0%B5%D0%BB%D0%BD%D0%BE%D1%81%D1%82%D1%82%D0%B0" TargetMode="External"/><Relationship Id="rId5" Type="http://schemas.openxmlformats.org/officeDocument/2006/relationships/hyperlink" Target="https://bg.wikipedia.org/wiki/%D0%A1%D0%BB%D1%8A%D0%BD%D1%86%D0%B5" TargetMode="External"/><Relationship Id="rId10" Type="http://schemas.openxmlformats.org/officeDocument/2006/relationships/hyperlink" Target="https://bg.wikipedia.org/wiki/%D0%9F%D1%80%D0%B5%D1%86%D0%B5%D1%81%D0%B8%D1%8F" TargetMode="External"/><Relationship Id="rId4" Type="http://schemas.openxmlformats.org/officeDocument/2006/relationships/hyperlink" Target="https://bg.wikipedia.org/wiki/%D0%A1%D0%BB%D1%8A%D0%BD%D1%87%D0%B5%D0%B2%D0%B0_%D1%81%D0%B8%D1%81%D1%82%D0%B5%D0%BC%D0%B0" TargetMode="External"/><Relationship Id="rId9" Type="http://schemas.openxmlformats.org/officeDocument/2006/relationships/hyperlink" Target="https://bg.wikipedia.org/wiki/%D0%90%D0%BF%D1%81%D0%B8%D0%B4%D0%B0_(%D0%B0%D1%81%D1%82%D1%80%D0%BE%D0%BD%D0%BE%D0%BC%D0%B8%D1%8F)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bg.wikipedia.org/wiki/%D0%97%D0%B5%D0%BC%D1%8F_(%D0%BF%D0%BB%D0%B0%D0%BD%D0%B5%D1%82%D0%B0)" TargetMode="External"/><Relationship Id="rId13" Type="http://schemas.openxmlformats.org/officeDocument/2006/relationships/hyperlink" Target="https://bg.wikipedia.org/wiki/%D0%9B%D1%83%D0%BD%D0%B0" TargetMode="External"/><Relationship Id="rId3" Type="http://schemas.openxmlformats.org/officeDocument/2006/relationships/hyperlink" Target="https://bg.wikipedia.org/wiki/%D0%9F%D0%BB%D0%B0%D0%BD%D0%B5%D1%82%D0%B0" TargetMode="External"/><Relationship Id="rId7" Type="http://schemas.openxmlformats.org/officeDocument/2006/relationships/hyperlink" Target="https://bg.wikipedia.org/wiki/%D0%97%D0%B5%D0%BC%D0%B5%D0%BF%D0%BE%D0%B4%D0%BE%D0%B1%D0%BD%D0%B0_%D0%BF%D0%BB%D0%B0%D0%BD%D0%B5%D1%82%D0%B0" TargetMode="External"/><Relationship Id="rId12" Type="http://schemas.openxmlformats.org/officeDocument/2006/relationships/hyperlink" Target="https://bg.wikipedia.org/wiki/%D0%95%D0%BB%D0%BE%D0%BD%D0%B3%D0%B0%D1%86%D0%B8%D1%8F" TargetMode="Externa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Relationship Id="rId6" Type="http://schemas.openxmlformats.org/officeDocument/2006/relationships/hyperlink" Target="https://bg.wikipedia.org/wiki/%D0%A0%D0%B8%D0%BC%D1%81%D0%BA%D0%B0_%D0%BC%D0%B8%D1%82%D0%BE%D0%BB%D0%BE%D0%B3%D0%B8%D1%8F" TargetMode="External"/><Relationship Id="rId11" Type="http://schemas.openxmlformats.org/officeDocument/2006/relationships/hyperlink" Target="https://bg.wikipedia.org/wiki/%D0%A1%D0%BB%D1%8A%D0%BD%D1%86%D0%B5" TargetMode="External"/><Relationship Id="rId5" Type="http://schemas.openxmlformats.org/officeDocument/2006/relationships/hyperlink" Target="https://bg.wikipedia.org/wiki/%D0%92%D0%B5%D0%BD%D0%B5%D1%80%D0%B0_(%D0%BC%D0%B8%D1%82%D0%BE%D0%BB%D0%BE%D0%B3%D0%B8%D1%8F)" TargetMode="External"/><Relationship Id="rId10" Type="http://schemas.openxmlformats.org/officeDocument/2006/relationships/hyperlink" Target="https://bg.wikipedia.org/wiki/%D0%95%D0%BA%D1%81%D1%86%D0%B5%D0%BD%D1%82%D1%80%D0%B8%D1%86%D0%B8%D1%82%D0%B5%D1%82" TargetMode="External"/><Relationship Id="rId4" Type="http://schemas.openxmlformats.org/officeDocument/2006/relationships/hyperlink" Target="https://bg.wikipedia.org/wiki/%D0%A1%D0%BB%D1%8A%D0%BD%D1%87%D0%B5%D0%B2%D0%B0_%D1%81%D0%B8%D1%81%D1%82%D0%B5%D0%BC%D0%B0" TargetMode="External"/><Relationship Id="rId9" Type="http://schemas.openxmlformats.org/officeDocument/2006/relationships/hyperlink" Target="https://bg.wikipedia.org/wiki/%D0%9E%D1%80%D0%B1%D0%B8%D1%82%D0%B0" TargetMode="External"/><Relationship Id="rId1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bg.wikipedia.org/wiki/%D0%92%D1%8A%D0%B7%D1%80%D0%B0%D1%81%D1%82_%D0%BD%D0%B0_%D0%97%D0%B5%D0%BC%D1%8F%D1%82%D0%B0" TargetMode="External"/><Relationship Id="rId13" Type="http://schemas.openxmlformats.org/officeDocument/2006/relationships/hyperlink" Target="https://bg.wikipedia.org/wiki/%D0%96%D0%B8%D0%B2%D0%BE%D1%82%D0%BD%D0%B8" TargetMode="External"/><Relationship Id="rId18" Type="http://schemas.openxmlformats.org/officeDocument/2006/relationships/hyperlink" Target="https://bg.wikipedia.org/wiki/%D0%9A%D1%80%D1%8A%D1%81%D1%82" TargetMode="External"/><Relationship Id="rId3" Type="http://schemas.openxmlformats.org/officeDocument/2006/relationships/hyperlink" Target="https://bg.wikipedia.org/wiki/%D0%9F%D0%BB%D0%B0%D0%BD%D0%B5%D1%82%D0%B0" TargetMode="External"/><Relationship Id="rId21" Type="http://schemas.openxmlformats.org/officeDocument/2006/relationships/hyperlink" Target="https://bg.wikipedia.org/wiki/%D0%A2%D0%B5%D0%BA%D1%82%D0%BE%D0%BD%D1%81%D0%BA%D0%B8_%D0%BF%D0%BB%D0%BE%D1%87%D0%B8" TargetMode="External"/><Relationship Id="rId7" Type="http://schemas.openxmlformats.org/officeDocument/2006/relationships/hyperlink" Target="https://bg.wikipedia.org/wiki/%D0%96%D0%B8%D0%B2%D0%BE%D1%82" TargetMode="External"/><Relationship Id="rId12" Type="http://schemas.openxmlformats.org/officeDocument/2006/relationships/hyperlink" Target="https://bg.wikipedia.org/wiki/%D0%9B%D1%83%D0%BD%D0%B0" TargetMode="External"/><Relationship Id="rId17" Type="http://schemas.openxmlformats.org/officeDocument/2006/relationships/hyperlink" Target="https://bg.wikipedia.org/wiki/%D0%9E%D0%BA%D1%80%D1%8A%D0%B6%D0%BD%D0%BE%D1%81%D1%82" TargetMode="External"/><Relationship Id="rId2" Type="http://schemas.openxmlformats.org/officeDocument/2006/relationships/slideLayout" Target="../slideLayouts/slideLayout4.xml"/><Relationship Id="rId16" Type="http://schemas.openxmlformats.org/officeDocument/2006/relationships/hyperlink" Target="https://bg.wikipedia.org/wiki/%D0%90%D1%81%D1%82%D1%80%D0%BE%D0%BD%D0%BE%D0%BC%D0%B8%D1%8F" TargetMode="External"/><Relationship Id="rId20" Type="http://schemas.openxmlformats.org/officeDocument/2006/relationships/hyperlink" Target="https://bg.wikipedia.org/wiki/%D0%95%D0%BA%D0%B2%D0%B0%D1%82%D0%BE%D1%80" TargetMode="External"/><Relationship Id="rId1" Type="http://schemas.openxmlformats.org/officeDocument/2006/relationships/tags" Target="../tags/tag4.xml"/><Relationship Id="rId6" Type="http://schemas.openxmlformats.org/officeDocument/2006/relationships/hyperlink" Target="https://bg.wikipedia.org/w/index.php?title=%D0%A1%D1%8A%D0%B2%D1%80%D0%B5%D0%BC%D0%B5%D0%BD%D0%BD%D0%B0_%D0%BD%D0%B0%D1%83%D0%BA%D0%B0&amp;action=edit&amp;redlink=1" TargetMode="External"/><Relationship Id="rId11" Type="http://schemas.openxmlformats.org/officeDocument/2006/relationships/hyperlink" Target="https://bg.wikipedia.org/wiki/%D0%95%D1%81%D1%82%D0%B5%D1%81%D1%82%D0%B2%D0%B5%D0%BD_%D1%81%D0%BF%D1%8A%D1%82%D0%BD%D0%B8%D0%BA" TargetMode="External"/><Relationship Id="rId5" Type="http://schemas.openxmlformats.org/officeDocument/2006/relationships/hyperlink" Target="https://bg.wikipedia.org/wiki/%D0%97%D0%B5%D0%BC%D0%B5%D0%BF%D0%BE%D0%B4%D0%BE%D0%B1%D0%BD%D0%B0_%D0%BF%D0%BB%D0%B0%D0%BD%D0%B5%D1%82%D0%B0" TargetMode="External"/><Relationship Id="rId15" Type="http://schemas.openxmlformats.org/officeDocument/2006/relationships/hyperlink" Target="https://bg.wikipedia.org/wiki/%D0%A0%D0%B0%D0%B7%D1%83%D0%BC" TargetMode="External"/><Relationship Id="rId10" Type="http://schemas.openxmlformats.org/officeDocument/2006/relationships/hyperlink" Target="https://bg.wikipedia.org/wiki/%D0%97%D0%B5%D0%BC%D1%8F" TargetMode="External"/><Relationship Id="rId19" Type="http://schemas.openxmlformats.org/officeDocument/2006/relationships/hyperlink" Target="https://bg.wikipedia.org/wiki/%D0%9C%D0%B5%D1%80%D0%B8%D0%B4%D0%B8%D0%B0%D0%BD" TargetMode="External"/><Relationship Id="rId4" Type="http://schemas.openxmlformats.org/officeDocument/2006/relationships/hyperlink" Target="https://bg.wikipedia.org/wiki/%D0%A1%D0%BB%D1%8A%D0%BD%D1%87%D0%B5%D0%B2%D0%B0_%D1%81%D0%B8%D1%81%D1%82%D0%B5%D0%BC%D0%B0" TargetMode="External"/><Relationship Id="rId9" Type="http://schemas.openxmlformats.org/officeDocument/2006/relationships/hyperlink" Target="https://bg.wikipedia.org/wiki/%D0%93%D0%BE%D0%B4%D0%B8%D0%BD%D0%B0" TargetMode="External"/><Relationship Id="rId14" Type="http://schemas.openxmlformats.org/officeDocument/2006/relationships/hyperlink" Target="https://bg.wikipedia.org/wiki/%D0%A7%D0%BE%D0%B2%D0%B5%D0%BA" TargetMode="External"/><Relationship Id="rId22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bg.wikipedia.org/wiki/%D0%90%D1%81%D1%82%D0%B5%D1%80%D0%BE%D0%B8%D0%B4" TargetMode="External"/><Relationship Id="rId13" Type="http://schemas.openxmlformats.org/officeDocument/2006/relationships/hyperlink" Target="https://bg.wikipedia.org/wiki/%D0%92%D1%83%D0%BB%D0%BA%D0%B0%D0%BD" TargetMode="External"/><Relationship Id="rId18" Type="http://schemas.openxmlformats.org/officeDocument/2006/relationships/hyperlink" Target="https://bg.wikipedia.org/wiki/%D0%A1%D0%B5%D0%B7%D0%BE%D0%BD" TargetMode="External"/><Relationship Id="rId3" Type="http://schemas.openxmlformats.org/officeDocument/2006/relationships/hyperlink" Target="https://bg.wikipedia.org/wiki/%D0%9F%D0%BB%D0%B0%D0%BD%D0%B5%D1%82%D0%B0" TargetMode="External"/><Relationship Id="rId7" Type="http://schemas.openxmlformats.org/officeDocument/2006/relationships/hyperlink" Target="https://bg.wikipedia.org/wiki/%D0%94%D0%B5%D0%B9%D0%BC%D0%BE%D1%81_(%D1%81%D0%BF%D1%8A%D1%82%D0%BD%D0%B8%D0%BA)" TargetMode="External"/><Relationship Id="rId12" Type="http://schemas.openxmlformats.org/officeDocument/2006/relationships/hyperlink" Target="https://bg.wikipedia.org/wiki/%D0%9B%D1%83%D0%BD%D0%B0" TargetMode="External"/><Relationship Id="rId17" Type="http://schemas.openxmlformats.org/officeDocument/2006/relationships/hyperlink" Target="https://bg.wikipedia.org/wiki/%D0%9F%D0%B5%D1%80%D0%B8%D0%BE%D0%B4_%D0%BD%D0%B0_%D0%B7%D0%B0%D0%B2%D1%8A%D1%80%D1%82%D0%B0%D0%BD%D0%B5" TargetMode="External"/><Relationship Id="rId2" Type="http://schemas.openxmlformats.org/officeDocument/2006/relationships/slideLayout" Target="../slideLayouts/slideLayout4.xml"/><Relationship Id="rId16" Type="http://schemas.openxmlformats.org/officeDocument/2006/relationships/hyperlink" Target="https://bg.wikipedia.org/wiki/%D0%9E%D0%BB%D0%B8%D0%BC%D0%BF_(%D0%9C%D0%B0%D1%80%D1%81)" TargetMode="External"/><Relationship Id="rId1" Type="http://schemas.openxmlformats.org/officeDocument/2006/relationships/tags" Target="../tags/tag5.xml"/><Relationship Id="rId6" Type="http://schemas.openxmlformats.org/officeDocument/2006/relationships/hyperlink" Target="https://bg.wikipedia.org/wiki/%D0%A4%D0%BE%D0%B1%D0%BE%D1%81_(%D1%81%D0%BF%D1%8A%D1%82%D0%BD%D0%B8%D0%BA)" TargetMode="External"/><Relationship Id="rId11" Type="http://schemas.openxmlformats.org/officeDocument/2006/relationships/hyperlink" Target="https://bg.wikipedia.org/wiki/%D0%A3%D0%B4%D0%B0%D1%80%D0%B5%D0%BD_%D0%BA%D1%80%D0%B0%D1%82%D0%B5%D1%80" TargetMode="External"/><Relationship Id="rId5" Type="http://schemas.openxmlformats.org/officeDocument/2006/relationships/hyperlink" Target="https://bg.wikipedia.org/wiki/%D0%95%D1%81%D1%82%D0%B5%D1%81%D1%82%D0%B2%D0%B5%D0%BD_%D1%81%D0%BF%D1%8A%D1%82%D0%BD%D0%B8%D0%BA" TargetMode="External"/><Relationship Id="rId15" Type="http://schemas.openxmlformats.org/officeDocument/2006/relationships/hyperlink" Target="https://bg.wikipedia.org/wiki/%D0%97%D0%B5%D0%BC%D1%8F" TargetMode="External"/><Relationship Id="rId10" Type="http://schemas.openxmlformats.org/officeDocument/2006/relationships/hyperlink" Target="https://bg.wikipedia.org/wiki/%D0%90%D1%82%D0%BC%D0%BE%D1%81%D1%84%D0%B5%D1%80%D0%B0" TargetMode="External"/><Relationship Id="rId19" Type="http://schemas.openxmlformats.org/officeDocument/2006/relationships/image" Target="../media/image4.jpeg"/><Relationship Id="rId4" Type="http://schemas.openxmlformats.org/officeDocument/2006/relationships/hyperlink" Target="https://bg.wikipedia.org/wiki/%D0%A1%D0%BB%D1%8A%D0%BD%D1%87%D0%B5%D0%B2%D0%B0_%D1%81%D0%B8%D1%81%D1%82%D0%B5%D0%BC%D0%B0" TargetMode="External"/><Relationship Id="rId9" Type="http://schemas.openxmlformats.org/officeDocument/2006/relationships/hyperlink" Target="https://bg.wikipedia.org/wiki/%D0%97%D0%B5%D0%BC%D0%B5%D0%BF%D0%BE%D0%B4%D0%BE%D0%B1%D0%BD%D0%B0_%D0%BF%D0%BB%D0%B0%D0%BD%D0%B5%D1%82%D0%B0" TargetMode="External"/><Relationship Id="rId14" Type="http://schemas.openxmlformats.org/officeDocument/2006/relationships/hyperlink" Target="https://bg.wikipedia.org/wiki/%D0%9F%D1%83%D1%81%D1%82%D0%B8%D0%BD%D1%8F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bg.wikipedia.org/wiki/%D0%A3%D1%80%D0%B0%D0%BD_(%D0%BF%D0%BB%D0%B0%D0%BD%D0%B5%D1%82%D0%B0)" TargetMode="External"/><Relationship Id="rId13" Type="http://schemas.openxmlformats.org/officeDocument/2006/relationships/hyperlink" Target="https://bg.wikipedia.org/wiki/%D0%A0%D0%B8%D0%BC%D1%81%D0%BA%D0%B0_%D0%BC%D0%B8%D1%82%D0%BE%D0%BB%D0%BE%D0%B3%D0%B8%D1%8F" TargetMode="External"/><Relationship Id="rId18" Type="http://schemas.openxmlformats.org/officeDocument/2006/relationships/hyperlink" Target="https://bg.wikipedia.org/wiki/%D0%92%D0%B5%D0%BD%D0%B5%D1%80%D0%B0_(%D0%BF%D0%BB%D0%B0%D0%BD%D0%B5%D1%82%D0%B0)" TargetMode="External"/><Relationship Id="rId3" Type="http://schemas.openxmlformats.org/officeDocument/2006/relationships/hyperlink" Target="https://bg.wikipedia.org/wiki/%D0%A1%D0%BB%D1%8A%D0%BD%D1%86%D0%B5" TargetMode="External"/><Relationship Id="rId7" Type="http://schemas.openxmlformats.org/officeDocument/2006/relationships/hyperlink" Target="https://bg.wikipedia.org/wiki/%D0%A1%D0%B0%D1%82%D1%83%D1%80%D0%BD_(%D0%BF%D0%BB%D0%B0%D0%BD%D0%B5%D1%82%D0%B0)" TargetMode="External"/><Relationship Id="rId12" Type="http://schemas.openxmlformats.org/officeDocument/2006/relationships/hyperlink" Target="https://bg.wikipedia.org/wiki/%D0%AE%D0%BF%D0%B8%D1%82%D0%B5%D1%80_(%D0%B1%D0%BE%D0%B3)" TargetMode="External"/><Relationship Id="rId17" Type="http://schemas.openxmlformats.org/officeDocument/2006/relationships/hyperlink" Target="https://bg.wikipedia.org/wiki/%D0%9B%D1%83%D0%BD%D0%B0" TargetMode="External"/><Relationship Id="rId2" Type="http://schemas.openxmlformats.org/officeDocument/2006/relationships/slideLayout" Target="../slideLayouts/slideLayout4.xml"/><Relationship Id="rId16" Type="http://schemas.openxmlformats.org/officeDocument/2006/relationships/hyperlink" Target="https://bg.wikipedia.org/wiki/%D0%92%D0%B8%D0%B4%D0%B8%D0%BC%D0%B0_%D0%B7%D0%B2%D0%B5%D0%B7%D0%B4%D0%BD%D0%B0_%D0%B2%D0%B5%D0%BB%D0%B8%D1%87%D0%B8%D0%BD%D0%B0" TargetMode="External"/><Relationship Id="rId1" Type="http://schemas.openxmlformats.org/officeDocument/2006/relationships/tags" Target="../tags/tag6.xml"/><Relationship Id="rId6" Type="http://schemas.openxmlformats.org/officeDocument/2006/relationships/hyperlink" Target="https://bg.wikipedia.org/wiki/%D0%93%D0%B0%D0%B7%D0%BE%D0%B2_%D0%B3%D0%B8%D0%B3%D0%B0%D0%BD%D1%82" TargetMode="External"/><Relationship Id="rId11" Type="http://schemas.openxmlformats.org/officeDocument/2006/relationships/hyperlink" Target="https://bg.wikipedia.org/wiki/%D0%9F%D0%BB%D0%B0%D0%BD%D0%B5%D1%82%D0%B8-%D0%B3%D0%B8%D0%B3%D0%B0%D0%BD%D1%82%D0%B8" TargetMode="External"/><Relationship Id="rId5" Type="http://schemas.openxmlformats.org/officeDocument/2006/relationships/hyperlink" Target="https://bg.wikipedia.org/wiki/%D0%A1%D0%BB%D1%8A%D0%BD%D1%87%D0%B5%D0%B2%D0%B0_%D1%81%D0%B8%D1%81%D1%82%D0%B5%D0%BC%D0%B0" TargetMode="External"/><Relationship Id="rId15" Type="http://schemas.openxmlformats.org/officeDocument/2006/relationships/hyperlink" Target="https://bg.wikipedia.org/wiki/%D0%97%D0%B5%D0%B2%D1%81" TargetMode="External"/><Relationship Id="rId10" Type="http://schemas.openxmlformats.org/officeDocument/2006/relationships/hyperlink" Target="https://bg.wikipedia.org/wiki/%D0%AE%D0%BF%D0%B8%D1%82%D0%B5%D1%80%D0%BE%D0%BF%D0%BE%D0%B4%D0%BE%D0%B1%D0%BD%D0%B0_%D0%BF%D0%BB%D0%B0%D0%BD%D0%B5%D1%82%D0%B0" TargetMode="External"/><Relationship Id="rId19" Type="http://schemas.openxmlformats.org/officeDocument/2006/relationships/image" Target="../media/image5.jpeg"/><Relationship Id="rId4" Type="http://schemas.openxmlformats.org/officeDocument/2006/relationships/hyperlink" Target="https://bg.wikipedia.org/wiki/%D0%9F%D0%BB%D0%B0%D0%BD%D0%B5%D1%82%D0%B0" TargetMode="External"/><Relationship Id="rId9" Type="http://schemas.openxmlformats.org/officeDocument/2006/relationships/hyperlink" Target="https://bg.wikipedia.org/wiki/%D0%9D%D0%B5%D0%BF%D1%82%D1%83%D0%BD_(%D0%BF%D0%BB%D0%B0%D0%BD%D0%B5%D1%82%D0%B0)" TargetMode="External"/><Relationship Id="rId14" Type="http://schemas.openxmlformats.org/officeDocument/2006/relationships/hyperlink" Target="https://bg.wikipedia.org/wiki/%D0%93%D1%80%D1%8A%D1%86%D0%BA%D0%B0%D1%82%D0%B0_%D0%BC%D0%B8%D1%82%D0%BE%D0%BB%D0%BE%D0%B3%D0%B8%D1%8F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bg.wikipedia.org/wiki/%D0%9A%D0%BE%D1%81%D0%BC%D0%B8%D1%87%D0%B5%D1%81%D0%BA%D0%B8_%D0%BF%D1%80%D0%B0%D1%85" TargetMode="External"/><Relationship Id="rId13" Type="http://schemas.openxmlformats.org/officeDocument/2006/relationships/hyperlink" Target="https://bg.wikipedia.org/wiki/%D0%92%D0%BE%D0%B4%D0%BE%D1%80%D0%BE%D0%B4" TargetMode="External"/><Relationship Id="rId3" Type="http://schemas.openxmlformats.org/officeDocument/2006/relationships/hyperlink" Target="https://bg.wikipedia.org/wiki/%D0%9F%D0%BB%D0%B0%D0%BD%D0%B5%D1%82%D0%B0" TargetMode="External"/><Relationship Id="rId7" Type="http://schemas.openxmlformats.org/officeDocument/2006/relationships/hyperlink" Target="https://bg.wikipedia.org/wiki/%D0%9B%D0%B5%D0%B4" TargetMode="External"/><Relationship Id="rId12" Type="http://schemas.openxmlformats.org/officeDocument/2006/relationships/hyperlink" Target="https://bg.wikipedia.org/wiki/%D0%A1%D1%8A%D1%80%D0%BF" TargetMode="External"/><Relationship Id="rId17" Type="http://schemas.openxmlformats.org/officeDocument/2006/relationships/image" Target="../media/image6.jpeg"/><Relationship Id="rId2" Type="http://schemas.openxmlformats.org/officeDocument/2006/relationships/slideLayout" Target="../slideLayouts/slideLayout4.xml"/><Relationship Id="rId16" Type="http://schemas.openxmlformats.org/officeDocument/2006/relationships/hyperlink" Target="https://bg.wikipedia.org/wiki/%D0%97%D0%B5%D0%BC%D1%8F" TargetMode="External"/><Relationship Id="rId1" Type="http://schemas.openxmlformats.org/officeDocument/2006/relationships/tags" Target="../tags/tag7.xml"/><Relationship Id="rId6" Type="http://schemas.openxmlformats.org/officeDocument/2006/relationships/hyperlink" Target="https://bg.wikipedia.org/wiki/%D0%AE%D0%BF%D0%B8%D1%82%D0%B5%D1%80_(%D0%BF%D0%BB%D0%B0%D0%BD%D0%B5%D1%82%D0%B0)" TargetMode="External"/><Relationship Id="rId11" Type="http://schemas.openxmlformats.org/officeDocument/2006/relationships/hyperlink" Target="https://bg.wikipedia.org/wiki/%D0%9A%D1%80%D0%BE%D0%BD%D0%BE%D1%81" TargetMode="External"/><Relationship Id="rId5" Type="http://schemas.openxmlformats.org/officeDocument/2006/relationships/hyperlink" Target="https://bg.wikipedia.org/wiki/%D0%A1%D0%BB%D1%8A%D0%BD%D1%87%D0%B5%D0%B2%D0%B0_%D1%81%D0%B8%D1%81%D1%82%D0%B5%D0%BC%D0%B0" TargetMode="External"/><Relationship Id="rId15" Type="http://schemas.openxmlformats.org/officeDocument/2006/relationships/hyperlink" Target="https://bg.wikipedia.org/wiki/%D0%A1%D0%B0%D1%82%D1%83%D1%80%D0%BD_(%D0%BF%D0%BB%D0%B0%D0%BD%D0%B5%D1%82%D0%B0)" TargetMode="External"/><Relationship Id="rId10" Type="http://schemas.openxmlformats.org/officeDocument/2006/relationships/hyperlink" Target="https://bg.wikipedia.org/wiki/%D0%A1%D0%B0%D1%82%D1%83%D1%80%D0%BD_(%D0%BC%D0%B8%D1%82%D0%BE%D0%BB%D0%BE%D0%B3%D0%B8%D1%8F)" TargetMode="External"/><Relationship Id="rId4" Type="http://schemas.openxmlformats.org/officeDocument/2006/relationships/hyperlink" Target="https://bg.wikipedia.org/wiki/%D0%93%D0%B0%D0%B7%D0%BE%D0%B2_%D0%B3%D0%B8%D0%B3%D0%B0%D0%BD%D1%82" TargetMode="External"/><Relationship Id="rId9" Type="http://schemas.openxmlformats.org/officeDocument/2006/relationships/hyperlink" Target="https://bg.wikipedia.org/wiki/%D0%A0%D0%B8%D0%BC%D1%81%D0%BA%D0%B0_%D0%BC%D0%B8%D1%82%D0%BE%D0%BB%D0%BE%D0%B3%D0%B8%D1%8F" TargetMode="External"/><Relationship Id="rId14" Type="http://schemas.openxmlformats.org/officeDocument/2006/relationships/hyperlink" Target="https://bg.wikipedia.org/wiki/%D0%A5%D0%B5%D0%BB%D0%B8%D0%B9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bg.wikipedia.org/wiki/1781" TargetMode="External"/><Relationship Id="rId3" Type="http://schemas.openxmlformats.org/officeDocument/2006/relationships/hyperlink" Target="https://bg.wikipedia.org/wiki/%D0%9F%D0%BB%D0%B0%D0%BD%D0%B5%D1%82%D0%B0" TargetMode="External"/><Relationship Id="rId7" Type="http://schemas.openxmlformats.org/officeDocument/2006/relationships/hyperlink" Target="https://bg.wikipedia.org/wiki/13_%D0%BC%D0%B0%D1%80%D1%82" TargetMode="Externa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Relationship Id="rId6" Type="http://schemas.openxmlformats.org/officeDocument/2006/relationships/hyperlink" Target="https://bg.wikipedia.org/wiki/%D0%A3%D0%B8%D0%BB%D1%8F%D0%BC_%D0%A5%D0%B5%D1%80%D1%88%D0%B5%D0%BB" TargetMode="External"/><Relationship Id="rId5" Type="http://schemas.openxmlformats.org/officeDocument/2006/relationships/hyperlink" Target="https://bg.wikipedia.org/wiki/%D0%A3%D1%80%D0%B0%D0%BD_(%D0%BF%D0%BB%D0%B0%D0%BD%D0%B5%D1%82%D0%B0)" TargetMode="External"/><Relationship Id="rId10" Type="http://schemas.openxmlformats.org/officeDocument/2006/relationships/image" Target="../media/image7.jpeg"/><Relationship Id="rId4" Type="http://schemas.openxmlformats.org/officeDocument/2006/relationships/hyperlink" Target="https://bg.wikipedia.org/wiki/%D0%A1%D0%BB%D1%8A%D0%BD%D1%87%D0%B5%D0%B2%D0%B0_%D1%81%D0%B8%D1%81%D1%82%D0%B5%D0%BC%D0%B0" TargetMode="External"/><Relationship Id="rId9" Type="http://schemas.openxmlformats.org/officeDocument/2006/relationships/hyperlink" Target="https://bg.wikipedia.org/wiki/%D0%A2%D0%B5%D0%BB%D0%B5%D1%81%D0%BA%D0%BE%D0%BF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bg.wikipedia.org/wiki/23_%D1%81%D0%B5%D0%BF%D1%82%D0%B5%D0%BC%D0%B2%D1%80%D0%B8" TargetMode="External"/><Relationship Id="rId13" Type="http://schemas.openxmlformats.org/officeDocument/2006/relationships/image" Target="../media/image8.jpeg"/><Relationship Id="rId3" Type="http://schemas.openxmlformats.org/officeDocument/2006/relationships/hyperlink" Target="https://bg.wikipedia.org/wiki/%D0%9F%D0%BB%D0%B0%D0%BD%D0%B5%D1%82%D0%B0" TargetMode="External"/><Relationship Id="rId7" Type="http://schemas.openxmlformats.org/officeDocument/2006/relationships/hyperlink" Target="https://bg.wikipedia.org/wiki/%D0%A2%D1%80%D0%B8%D0%B7%D1%8A%D0%B1%D0%B5%D1%86" TargetMode="External"/><Relationship Id="rId12" Type="http://schemas.openxmlformats.org/officeDocument/2006/relationships/hyperlink" Target="https://bg.wikipedia.org/wiki/%D0%AE%D1%80%D0%B1%D0%B5%D0%BD_%D0%9B%D1%8C%D0%BE%D0%B2%D0%B5%D1%80%D0%B8%D0%B5" TargetMode="Externa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9.xml"/><Relationship Id="rId6" Type="http://schemas.openxmlformats.org/officeDocument/2006/relationships/hyperlink" Target="https://bg.wikipedia.org/wiki/%D0%9D%D0%B5%D0%BF%D1%82%D1%83%D0%BD_(%D0%BC%D0%B8%D1%82%D0%BE%D0%BB%D0%BE%D0%B3%D0%B8%D1%8F)" TargetMode="External"/><Relationship Id="rId11" Type="http://schemas.openxmlformats.org/officeDocument/2006/relationships/hyperlink" Target="https://bg.wikipedia.org/w/index.php?title=%D0%99%D0%BE%D1%85%D0%B0%D0%BD_%D0%93%D0%B0%D0%BB&amp;action=edit&amp;redlink=1" TargetMode="External"/><Relationship Id="rId5" Type="http://schemas.openxmlformats.org/officeDocument/2006/relationships/hyperlink" Target="https://bg.wikipedia.org/wiki/%D0%A0%D0%B8%D0%BC%D1%81%D0%BA%D0%B0_%D0%BC%D0%B8%D1%82%D0%BE%D0%BB%D0%BE%D0%B3%D0%B8%D1%8F" TargetMode="External"/><Relationship Id="rId10" Type="http://schemas.openxmlformats.org/officeDocument/2006/relationships/hyperlink" Target="https://bg.wikipedia.org/w/index.php?title=%D0%90%D0%BB%D0%B5%D0%BA%D1%81%D0%B8%D1%81_%D0%91%D1%83%D0%B2%D0%B0%D1%80&amp;action=edit&amp;redlink=1" TargetMode="External"/><Relationship Id="rId4" Type="http://schemas.openxmlformats.org/officeDocument/2006/relationships/hyperlink" Target="https://bg.wikipedia.org/wiki/%D0%93%D0%B0%D0%B7%D0%BE%D0%B2_%D0%B3%D0%B8%D0%B3%D0%B0%D0%BD%D1%82" TargetMode="External"/><Relationship Id="rId9" Type="http://schemas.openxmlformats.org/officeDocument/2006/relationships/hyperlink" Target="https://bg.wikipedia.org/wiki/184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bg-BG" dirty="0" smtClean="0"/>
              <a:t>СЛЪНЧЕВА СИСТЕМА- НИЕ,ЗЕМЯТА И ПЛАНЕТИТЕ </a:t>
            </a: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762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bg-BG" dirty="0" smtClean="0"/>
              <a:t>ЕРИКА АТАНАСОВА 5 КЛАС </a:t>
            </a:r>
          </a:p>
        </p:txBody>
      </p:sp>
    </p:spTree>
    <p:custDataLst>
      <p:tags r:id="rId1"/>
    </p:custDataLst>
  </p:cSld>
  <p:clrMapOvr>
    <a:masterClrMapping/>
  </p:clrMapOvr>
  <p:transition advTm="10078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СЛЪНЦЕТО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95400"/>
            <a:ext cx="4495800" cy="5562600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smtClean="0">
                <a:latin typeface="Arial Black" pitchFamily="34" charset="0"/>
              </a:rPr>
              <a:t>Слънцето</a:t>
            </a:r>
            <a:r>
              <a:rPr lang="ru-RU" dirty="0" smtClean="0">
                <a:latin typeface="Arial Black" pitchFamily="34" charset="0"/>
              </a:rPr>
              <a:t> е </a:t>
            </a:r>
            <a:r>
              <a:rPr lang="ru-RU" dirty="0" smtClean="0">
                <a:latin typeface="Arial Black" pitchFamily="34" charset="0"/>
                <a:hlinkClick r:id="rId3" tooltip="Звезда"/>
              </a:rPr>
              <a:t>звездата</a:t>
            </a:r>
            <a:r>
              <a:rPr lang="ru-RU" dirty="0" smtClean="0">
                <a:latin typeface="Arial Black" pitchFamily="34" charset="0"/>
              </a:rPr>
              <a:t> в центъра на </a:t>
            </a:r>
            <a:r>
              <a:rPr lang="ru-RU" dirty="0" smtClean="0">
                <a:latin typeface="Arial Black" pitchFamily="34" charset="0"/>
                <a:hlinkClick r:id="rId4" tooltip="Слънчева система"/>
              </a:rPr>
              <a:t>Слънчевата система</a:t>
            </a:r>
            <a:r>
              <a:rPr lang="ru-RU" dirty="0" smtClean="0">
                <a:latin typeface="Arial Black" pitchFamily="34" charset="0"/>
              </a:rPr>
              <a:t>. То представлява почти идеална </a:t>
            </a:r>
            <a:r>
              <a:rPr lang="ru-RU" dirty="0" smtClean="0">
                <a:latin typeface="Arial Black" pitchFamily="34" charset="0"/>
                <a:hlinkClick r:id="rId5" tooltip="Сфера"/>
              </a:rPr>
              <a:t>сфера</a:t>
            </a:r>
            <a:r>
              <a:rPr lang="ru-RU" dirty="0" smtClean="0">
                <a:latin typeface="Arial Black" pitchFamily="34" charset="0"/>
              </a:rPr>
              <a:t>, съставена от гореща </a:t>
            </a:r>
            <a:r>
              <a:rPr lang="ru-RU" dirty="0" smtClean="0">
                <a:latin typeface="Arial Black" pitchFamily="34" charset="0"/>
                <a:hlinkClick r:id="rId6" tooltip="Плазма"/>
              </a:rPr>
              <a:t>плазма</a:t>
            </a:r>
            <a:r>
              <a:rPr lang="ru-RU" dirty="0" smtClean="0">
                <a:latin typeface="Arial Black" pitchFamily="34" charset="0"/>
              </a:rPr>
              <a:t> и </a:t>
            </a:r>
            <a:r>
              <a:rPr lang="ru-RU" dirty="0" smtClean="0">
                <a:latin typeface="Arial Black" pitchFamily="34" charset="0"/>
                <a:hlinkClick r:id="rId7" tooltip="Магнитно поле"/>
              </a:rPr>
              <a:t>магнитни полета</a:t>
            </a:r>
            <a:r>
              <a:rPr lang="ru-RU" dirty="0" smtClean="0">
                <a:latin typeface="Arial Black" pitchFamily="34" charset="0"/>
              </a:rPr>
              <a:t>.</a:t>
            </a:r>
            <a:r>
              <a:rPr lang="ru-RU" baseline="30000" dirty="0" smtClean="0">
                <a:latin typeface="Arial Black" pitchFamily="34" charset="0"/>
                <a:hlinkClick r:id="rId8"/>
              </a:rPr>
              <a:t>[2][3]</a:t>
            </a:r>
            <a:r>
              <a:rPr lang="ru-RU" dirty="0" smtClean="0">
                <a:latin typeface="Arial Black" pitchFamily="34" charset="0"/>
              </a:rPr>
              <a:t> Диаметърът му е около 1 392 000 km, близо 109 пъти по-голям от този на </a:t>
            </a:r>
            <a:r>
              <a:rPr lang="ru-RU" dirty="0" smtClean="0">
                <a:latin typeface="Arial Black" pitchFamily="34" charset="0"/>
                <a:hlinkClick r:id="rId9" tooltip="Земя"/>
              </a:rPr>
              <a:t>Земята</a:t>
            </a:r>
            <a:r>
              <a:rPr lang="ru-RU" dirty="0" smtClean="0">
                <a:latin typeface="Arial Black" pitchFamily="34" charset="0"/>
              </a:rPr>
              <a:t>, а масата му (1.9891 × 10</a:t>
            </a:r>
            <a:r>
              <a:rPr lang="ru-RU" baseline="30000" dirty="0" smtClean="0">
                <a:latin typeface="Arial Black" pitchFamily="34" charset="0"/>
              </a:rPr>
              <a:t>30</a:t>
            </a:r>
            <a:r>
              <a:rPr lang="ru-RU" dirty="0" smtClean="0">
                <a:latin typeface="Arial Black" pitchFamily="34" charset="0"/>
              </a:rPr>
              <a:t> kg, 332 946 пъти повече от земната) съставлява около 99,86% от общата маса на Слънчевата система.</a:t>
            </a:r>
            <a:r>
              <a:rPr lang="ru-RU" baseline="30000" dirty="0" smtClean="0">
                <a:latin typeface="Arial Black" pitchFamily="34" charset="0"/>
                <a:hlinkClick r:id="rId8"/>
              </a:rPr>
              <a:t>[4]</a:t>
            </a:r>
            <a:r>
              <a:rPr lang="ru-RU" dirty="0" smtClean="0">
                <a:latin typeface="Arial Black" pitchFamily="34" charset="0"/>
              </a:rPr>
              <a:t> От химическа гледна точка около три четвърти от масата на Слънцето е образувана от </a:t>
            </a:r>
            <a:r>
              <a:rPr lang="ru-RU" dirty="0" smtClean="0">
                <a:latin typeface="Arial Black" pitchFamily="34" charset="0"/>
                <a:hlinkClick r:id="rId10" tooltip="Водород"/>
              </a:rPr>
              <a:t>водород</a:t>
            </a:r>
            <a:r>
              <a:rPr lang="ru-RU" dirty="0" smtClean="0">
                <a:latin typeface="Arial Black" pitchFamily="34" charset="0"/>
              </a:rPr>
              <a:t>, а остатъкът е предимно </a:t>
            </a:r>
            <a:r>
              <a:rPr lang="ru-RU" dirty="0" smtClean="0">
                <a:latin typeface="Arial Black" pitchFamily="34" charset="0"/>
                <a:hlinkClick r:id="rId11" tooltip="Хелий"/>
              </a:rPr>
              <a:t>хелий</a:t>
            </a:r>
            <a:r>
              <a:rPr lang="ru-RU" dirty="0" smtClean="0">
                <a:latin typeface="Arial Black" pitchFamily="34" charset="0"/>
              </a:rPr>
              <a:t>, като 1,69% от масата (или 5628 пъти повече от масата на Земята) са други по-тежки елементи, като </a:t>
            </a:r>
            <a:r>
              <a:rPr lang="ru-RU" dirty="0" smtClean="0">
                <a:latin typeface="Arial Black" pitchFamily="34" charset="0"/>
                <a:hlinkClick r:id="rId12" tooltip="Кислород"/>
              </a:rPr>
              <a:t>кислород</a:t>
            </a:r>
            <a:r>
              <a:rPr lang="ru-RU" dirty="0" smtClean="0">
                <a:latin typeface="Arial Black" pitchFamily="34" charset="0"/>
              </a:rPr>
              <a:t>, </a:t>
            </a:r>
            <a:r>
              <a:rPr lang="ru-RU" dirty="0" smtClean="0">
                <a:latin typeface="Arial Black" pitchFamily="34" charset="0"/>
                <a:hlinkClick r:id="rId13" tooltip="Въглерод"/>
              </a:rPr>
              <a:t>въглерод</a:t>
            </a:r>
            <a:r>
              <a:rPr lang="ru-RU" dirty="0" smtClean="0">
                <a:latin typeface="Arial Black" pitchFamily="34" charset="0"/>
              </a:rPr>
              <a:t>, </a:t>
            </a:r>
            <a:r>
              <a:rPr lang="ru-RU" dirty="0" smtClean="0">
                <a:latin typeface="Arial Black" pitchFamily="34" charset="0"/>
                <a:hlinkClick r:id="rId14" tooltip="Неон"/>
              </a:rPr>
              <a:t>неон</a:t>
            </a:r>
            <a:r>
              <a:rPr lang="ru-RU" dirty="0" smtClean="0">
                <a:latin typeface="Arial Black" pitchFamily="34" charset="0"/>
              </a:rPr>
              <a:t>, </a:t>
            </a:r>
            <a:r>
              <a:rPr lang="ru-RU" dirty="0" smtClean="0">
                <a:latin typeface="Arial Black" pitchFamily="34" charset="0"/>
                <a:hlinkClick r:id="rId15" tooltip="Желязо"/>
              </a:rPr>
              <a:t>желязо</a:t>
            </a:r>
            <a:r>
              <a:rPr lang="ru-RU" dirty="0" smtClean="0">
                <a:latin typeface="Arial Black" pitchFamily="34" charset="0"/>
              </a:rPr>
              <a:t> и други.</a:t>
            </a:r>
            <a:r>
              <a:rPr lang="ru-RU" baseline="30000" dirty="0" smtClean="0">
                <a:latin typeface="Arial Black" pitchFamily="34" charset="0"/>
                <a:hlinkClick r:id="rId8"/>
              </a:rPr>
              <a:t>[5]</a:t>
            </a:r>
            <a:r>
              <a:rPr lang="ru-RU" dirty="0" smtClean="0">
                <a:latin typeface="Arial Black" pitchFamily="34" charset="0"/>
              </a:rPr>
              <a:t> </a:t>
            </a:r>
          </a:p>
          <a:p>
            <a:endParaRPr lang="en-US" dirty="0">
              <a:latin typeface="Arial Black" pitchFamily="34" charset="0"/>
            </a:endParaRPr>
          </a:p>
        </p:txBody>
      </p:sp>
      <p:pic>
        <p:nvPicPr>
          <p:cNvPr id="5" name="Content Placeholder 4" descr="220px-Venus_globe.jpg"/>
          <p:cNvPicPr>
            <a:picLocks noGrp="1" noChangeAspect="1"/>
          </p:cNvPicPr>
          <p:nvPr>
            <p:ph sz="half" idx="2"/>
          </p:nvPr>
        </p:nvPicPr>
        <p:blipFill>
          <a:blip r:embed="rId16" cstate="print"/>
          <a:srcRect t="2535" r="621"/>
          <a:stretch>
            <a:fillRect/>
          </a:stretch>
        </p:blipFill>
        <p:spPr>
          <a:xfrm>
            <a:off x="5410200" y="2667000"/>
            <a:ext cx="3048000" cy="2929731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custDataLst>
      <p:tags r:id="rId1"/>
    </p:custDataLst>
  </p:cSld>
  <p:clrMapOvr>
    <a:masterClrMapping/>
  </p:clrMapOvr>
  <p:transition advTm="41214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1.МЕРКУРИЙ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4343400" cy="6172200"/>
          </a:xfrm>
        </p:spPr>
        <p:txBody>
          <a:bodyPr>
            <a:normAutofit fontScale="55000" lnSpcReduction="20000"/>
          </a:bodyPr>
          <a:lstStyle/>
          <a:p>
            <a:r>
              <a:rPr lang="ru-RU" sz="3200" b="1" dirty="0" smtClean="0">
                <a:latin typeface="Arial Black" pitchFamily="34" charset="0"/>
              </a:rPr>
              <a:t>Меркурий</a:t>
            </a:r>
            <a:r>
              <a:rPr lang="ru-RU" sz="3200" dirty="0" smtClean="0">
                <a:latin typeface="Arial Black" pitchFamily="34" charset="0"/>
              </a:rPr>
              <a:t> е най-малката </a:t>
            </a:r>
            <a:r>
              <a:rPr lang="ru-RU" sz="3200" dirty="0" smtClean="0">
                <a:latin typeface="Arial Black" pitchFamily="34" charset="0"/>
                <a:hlinkClick r:id="rId3" tooltip="Планета"/>
              </a:rPr>
              <a:t>планета</a:t>
            </a:r>
            <a:r>
              <a:rPr lang="ru-RU" sz="3200" dirty="0" smtClean="0">
                <a:latin typeface="Arial Black" pitchFamily="34" charset="0"/>
              </a:rPr>
              <a:t> в </a:t>
            </a:r>
            <a:r>
              <a:rPr lang="ru-RU" sz="3200" dirty="0" smtClean="0">
                <a:latin typeface="Arial Black" pitchFamily="34" charset="0"/>
                <a:hlinkClick r:id="rId4" tooltip="Слънчева система"/>
              </a:rPr>
              <a:t>Слънчевата система</a:t>
            </a:r>
            <a:r>
              <a:rPr lang="ru-RU" sz="3200" dirty="0" smtClean="0">
                <a:latin typeface="Arial Black" pitchFamily="34" charset="0"/>
              </a:rPr>
              <a:t> и най-близката до </a:t>
            </a:r>
            <a:r>
              <a:rPr lang="ru-RU" sz="3200" dirty="0" smtClean="0">
                <a:latin typeface="Arial Black" pitchFamily="34" charset="0"/>
                <a:hlinkClick r:id="rId5" tooltip="Слънце"/>
              </a:rPr>
              <a:t>Слънцето</a:t>
            </a:r>
            <a:r>
              <a:rPr lang="ru-RU" sz="3200" dirty="0" smtClean="0">
                <a:latin typeface="Arial Black" pitchFamily="34" charset="0"/>
              </a:rPr>
              <a:t>, около което прави по една обиколка на всеки 87,969 земни денонощия. </a:t>
            </a:r>
            <a:r>
              <a:rPr lang="ru-RU" sz="3200" dirty="0" smtClean="0">
                <a:latin typeface="Arial Black" pitchFamily="34" charset="0"/>
                <a:hlinkClick r:id="rId6" tooltip="Орбита"/>
              </a:rPr>
              <a:t>Орбитата</a:t>
            </a:r>
            <a:r>
              <a:rPr lang="ru-RU" sz="3200" dirty="0" smtClean="0">
                <a:latin typeface="Arial Black" pitchFamily="34" charset="0"/>
              </a:rPr>
              <a:t> на Меркурий има по-голям </a:t>
            </a:r>
            <a:r>
              <a:rPr lang="ru-RU" sz="3200" dirty="0" smtClean="0">
                <a:latin typeface="Arial Black" pitchFamily="34" charset="0"/>
                <a:hlinkClick r:id="rId7" tooltip="Ексцентрицитет (орбита)"/>
              </a:rPr>
              <a:t>ексцентрицитет</a:t>
            </a:r>
            <a:r>
              <a:rPr lang="ru-RU" sz="3200" dirty="0" smtClean="0">
                <a:latin typeface="Arial Black" pitchFamily="34" charset="0"/>
              </a:rPr>
              <a:t> от орбитите на всички други планети в Слънчевата система, като планетата има и най-малкия </a:t>
            </a:r>
            <a:r>
              <a:rPr lang="ru-RU" sz="3200" dirty="0" smtClean="0">
                <a:latin typeface="Arial Black" pitchFamily="34" charset="0"/>
                <a:hlinkClick r:id="rId8" tooltip="Наклон на оста"/>
              </a:rPr>
              <a:t>наклон на оста</a:t>
            </a:r>
            <a:r>
              <a:rPr lang="ru-RU" sz="3200" dirty="0" smtClean="0">
                <a:latin typeface="Arial Black" pitchFamily="34" charset="0"/>
              </a:rPr>
              <a:t>. Тя прави три завъртания около оста си на всеки две обиколки около Слънцето. </a:t>
            </a:r>
            <a:r>
              <a:rPr lang="ru-RU" sz="3200" dirty="0" smtClean="0">
                <a:latin typeface="Arial Black" pitchFamily="34" charset="0"/>
                <a:hlinkClick r:id="rId9" tooltip="Апсида (астрономия)"/>
              </a:rPr>
              <a:t>Перихелият</a:t>
            </a:r>
            <a:r>
              <a:rPr lang="ru-RU" sz="3200" dirty="0" smtClean="0">
                <a:latin typeface="Arial Black" pitchFamily="34" charset="0"/>
              </a:rPr>
              <a:t> на орбитата на Меркурий </a:t>
            </a:r>
            <a:r>
              <a:rPr lang="ru-RU" sz="3200" dirty="0" smtClean="0">
                <a:latin typeface="Arial Black" pitchFamily="34" charset="0"/>
                <a:hlinkClick r:id="rId10" tooltip="Прецесия"/>
              </a:rPr>
              <a:t>прецесира</a:t>
            </a:r>
            <a:r>
              <a:rPr lang="ru-RU" sz="3200" dirty="0" smtClean="0">
                <a:latin typeface="Arial Black" pitchFamily="34" charset="0"/>
              </a:rPr>
              <a:t> около Слънцето с допълнителни 43 дъгови секунди на столетие, явление, обяснено едва през 20 век от </a:t>
            </a:r>
            <a:r>
              <a:rPr lang="ru-RU" sz="3200" dirty="0" smtClean="0">
                <a:latin typeface="Arial Black" pitchFamily="34" charset="0"/>
                <a:hlinkClick r:id="rId11" tooltip="Обща теория на относителността"/>
              </a:rPr>
              <a:t>общата теория на относителността</a:t>
            </a:r>
            <a:r>
              <a:rPr lang="ru-RU" sz="3200" dirty="0" smtClean="0">
                <a:latin typeface="Arial Black" pitchFamily="34" charset="0"/>
              </a:rPr>
              <a:t>.</a:t>
            </a:r>
            <a:r>
              <a:rPr lang="ru-RU" sz="3200" baseline="30000" dirty="0" smtClean="0">
                <a:latin typeface="Arial Black" pitchFamily="34" charset="0"/>
              </a:rPr>
              <a:t>]</a:t>
            </a:r>
            <a:r>
              <a:rPr lang="ru-RU" sz="3200" dirty="0" smtClean="0">
                <a:latin typeface="Arial Black" pitchFamily="34" charset="0"/>
              </a:rPr>
              <a:t> </a:t>
            </a:r>
          </a:p>
          <a:p>
            <a:endParaRPr lang="ru-RU" dirty="0" smtClean="0"/>
          </a:p>
          <a:p>
            <a:endParaRPr lang="en-US" dirty="0"/>
          </a:p>
        </p:txBody>
      </p:sp>
      <p:pic>
        <p:nvPicPr>
          <p:cNvPr id="5" name="Content Placeholder 4" descr="Mercury_in_color_-_Prockter07_centered.jpg"/>
          <p:cNvPicPr>
            <a:picLocks noGrp="1" noChangeAspect="1"/>
          </p:cNvPicPr>
          <p:nvPr>
            <p:ph sz="half" idx="2"/>
          </p:nvPr>
        </p:nvPicPr>
        <p:blipFill>
          <a:blip r:embed="rId12" cstate="print"/>
          <a:stretch>
            <a:fillRect/>
          </a:stretch>
        </p:blipFill>
        <p:spPr>
          <a:xfrm>
            <a:off x="4648200" y="1861123"/>
            <a:ext cx="4038600" cy="4004117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custDataLst>
      <p:tags r:id="rId1"/>
    </p:custDataLst>
  </p:cSld>
  <p:clrMapOvr>
    <a:masterClrMapping/>
  </p:clrMapOvr>
  <p:transition advTm="45678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2. ВЕНЕРА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371600"/>
            <a:ext cx="6172200" cy="5943600"/>
          </a:xfrm>
        </p:spPr>
        <p:txBody>
          <a:bodyPr>
            <a:normAutofit fontScale="55000" lnSpcReduction="20000"/>
          </a:bodyPr>
          <a:lstStyle/>
          <a:p>
            <a:r>
              <a:rPr lang="ru-RU" sz="3300" b="1" dirty="0" smtClean="0">
                <a:latin typeface="Arial Black" pitchFamily="34" charset="0"/>
              </a:rPr>
              <a:t>Венера</a:t>
            </a:r>
            <a:r>
              <a:rPr lang="ru-RU" sz="3300" dirty="0" smtClean="0">
                <a:latin typeface="Arial Black" pitchFamily="34" charset="0"/>
              </a:rPr>
              <a:t> е втората по ред </a:t>
            </a:r>
            <a:r>
              <a:rPr lang="ru-RU" sz="3300" dirty="0" smtClean="0">
                <a:latin typeface="Arial Black" pitchFamily="34" charset="0"/>
                <a:hlinkClick r:id="rId3" tooltip="Планета"/>
              </a:rPr>
              <a:t>планета</a:t>
            </a:r>
            <a:r>
              <a:rPr lang="ru-RU" sz="3300" dirty="0" smtClean="0">
                <a:latin typeface="Arial Black" pitchFamily="34" charset="0"/>
              </a:rPr>
              <a:t> от </a:t>
            </a:r>
            <a:r>
              <a:rPr lang="ru-RU" sz="3300" dirty="0" smtClean="0">
                <a:latin typeface="Arial Black" pitchFamily="34" charset="0"/>
                <a:hlinkClick r:id="rId4" tooltip="Слънчева система"/>
              </a:rPr>
              <a:t>Слънчевата система</a:t>
            </a:r>
            <a:r>
              <a:rPr lang="ru-RU" sz="3300" dirty="0" smtClean="0">
                <a:latin typeface="Arial Black" pitchFamily="34" charset="0"/>
              </a:rPr>
              <a:t> и носи името на богинята </a:t>
            </a:r>
            <a:r>
              <a:rPr lang="ru-RU" sz="3300" dirty="0" smtClean="0">
                <a:latin typeface="Arial Black" pitchFamily="34" charset="0"/>
                <a:hlinkClick r:id="rId5" tooltip="Венера (митология)"/>
              </a:rPr>
              <a:t>Венера</a:t>
            </a:r>
            <a:r>
              <a:rPr lang="ru-RU" sz="3300" dirty="0" smtClean="0">
                <a:latin typeface="Arial Black" pitchFamily="34" charset="0"/>
              </a:rPr>
              <a:t> от </a:t>
            </a:r>
            <a:r>
              <a:rPr lang="ru-RU" sz="3300" dirty="0" smtClean="0">
                <a:latin typeface="Arial Black" pitchFamily="34" charset="0"/>
                <a:hlinkClick r:id="rId6" tooltip="Римска митология"/>
              </a:rPr>
              <a:t>римската митология</a:t>
            </a:r>
            <a:r>
              <a:rPr lang="ru-RU" sz="3300" dirty="0" smtClean="0">
                <a:latin typeface="Arial Black" pitchFamily="34" charset="0"/>
              </a:rPr>
              <a:t>. Тя е </a:t>
            </a:r>
            <a:r>
              <a:rPr lang="ru-RU" sz="3300" dirty="0" smtClean="0">
                <a:latin typeface="Arial Black" pitchFamily="34" charset="0"/>
                <a:hlinkClick r:id="rId7" tooltip="Земеподобна планета"/>
              </a:rPr>
              <a:t>земеподобна планета</a:t>
            </a:r>
            <a:r>
              <a:rPr lang="ru-RU" sz="3300" dirty="0" smtClean="0">
                <a:latin typeface="Arial Black" pitchFamily="34" charset="0"/>
              </a:rPr>
              <a:t>, много близка по големина и общи качества до </a:t>
            </a:r>
            <a:r>
              <a:rPr lang="ru-RU" sz="3300" dirty="0" smtClean="0">
                <a:latin typeface="Arial Black" pitchFamily="34" charset="0"/>
                <a:hlinkClick r:id="rId8" tooltip="Земя (планета)"/>
              </a:rPr>
              <a:t>Земята</a:t>
            </a:r>
            <a:r>
              <a:rPr lang="ru-RU" sz="3300" dirty="0" smtClean="0">
                <a:latin typeface="Arial Black" pitchFamily="34" charset="0"/>
              </a:rPr>
              <a:t>; понякога е наричана „Планетата-сестра на Земята“. От всички планети в Слънчевата система Венера има най-малък </a:t>
            </a:r>
            <a:r>
              <a:rPr lang="ru-RU" sz="3300" dirty="0" smtClean="0">
                <a:latin typeface="Arial Black" pitchFamily="34" charset="0"/>
                <a:hlinkClick r:id="rId9" tooltip="Орбита"/>
              </a:rPr>
              <a:t>орбитален</a:t>
            </a:r>
            <a:r>
              <a:rPr lang="ru-RU" sz="3300" dirty="0" smtClean="0">
                <a:latin typeface="Arial Black" pitchFamily="34" charset="0"/>
              </a:rPr>
              <a:t> </a:t>
            </a:r>
            <a:r>
              <a:rPr lang="ru-RU" sz="3300" dirty="0" smtClean="0">
                <a:latin typeface="Arial Black" pitchFamily="34" charset="0"/>
                <a:hlinkClick r:id="rId10" tooltip="Ексцентрицитет"/>
              </a:rPr>
              <a:t>ексцентрицитет</a:t>
            </a:r>
            <a:r>
              <a:rPr lang="ru-RU" sz="3300" dirty="0" smtClean="0">
                <a:latin typeface="Arial Black" pitchFamily="34" charset="0"/>
              </a:rPr>
              <a:t>, равен на 0,7% (нейната орбита е почти идеално кръгла). Тя прави една обиколка около </a:t>
            </a:r>
            <a:r>
              <a:rPr lang="ru-RU" sz="3300" dirty="0" smtClean="0">
                <a:latin typeface="Arial Black" pitchFamily="34" charset="0"/>
                <a:hlinkClick r:id="rId11" tooltip="Слънце"/>
              </a:rPr>
              <a:t>Слънцето</a:t>
            </a:r>
            <a:r>
              <a:rPr lang="ru-RU" sz="3300" dirty="0" smtClean="0">
                <a:latin typeface="Arial Black" pitchFamily="34" charset="0"/>
              </a:rPr>
              <a:t> за 224,7 земни дни. </a:t>
            </a:r>
          </a:p>
          <a:p>
            <a:r>
              <a:rPr lang="ru-RU" sz="3300" dirty="0" smtClean="0">
                <a:latin typeface="Arial Black" pitchFamily="34" charset="0"/>
              </a:rPr>
              <a:t>Понеже Венера е по-близко до Слънцето спрямо Земята, тя винаги се наблюдава близко до него (най-голямата ѝ </a:t>
            </a:r>
            <a:r>
              <a:rPr lang="ru-RU" sz="3300" dirty="0" smtClean="0">
                <a:latin typeface="Arial Black" pitchFamily="34" charset="0"/>
                <a:hlinkClick r:id="rId12" tooltip="Елонгация"/>
              </a:rPr>
              <a:t>елонгация</a:t>
            </a:r>
            <a:r>
              <a:rPr lang="ru-RU" sz="3300" dirty="0" smtClean="0">
                <a:latin typeface="Arial Black" pitchFamily="34" charset="0"/>
              </a:rPr>
              <a:t> е 47,8°). На Земята тя може да се наблюдава само непосредствено преди изгрев и след залез. Обикновено тогава тя е най-яркото небесно тяло след </a:t>
            </a:r>
            <a:r>
              <a:rPr lang="ru-RU" sz="3300" dirty="0" smtClean="0">
                <a:latin typeface="Arial Black" pitchFamily="34" charset="0"/>
                <a:hlinkClick r:id="rId13" tooltip="Луна"/>
              </a:rPr>
              <a:t>Луната</a:t>
            </a:r>
            <a:r>
              <a:rPr lang="ru-RU" sz="3300" dirty="0" smtClean="0">
                <a:latin typeface="Arial Black" pitchFamily="34" charset="0"/>
              </a:rPr>
              <a:t> и </a:t>
            </a:r>
            <a:r>
              <a:rPr lang="ru-RU" sz="3300" dirty="0" smtClean="0">
                <a:latin typeface="Arial Black" pitchFamily="34" charset="0"/>
                <a:hlinkClick r:id="rId11" tooltip="Слънце"/>
              </a:rPr>
              <a:t>Слънцето</a:t>
            </a:r>
            <a:r>
              <a:rPr lang="ru-RU" sz="3300" dirty="0" smtClean="0">
                <a:latin typeface="Arial Black" pitchFamily="34" charset="0"/>
              </a:rPr>
              <a:t> и затова понякога е смятана за звезда и е наричана Зорница, Денница (Деница) и Вечерница. </a:t>
            </a:r>
          </a:p>
          <a:p>
            <a:endParaRPr lang="en-US" dirty="0">
              <a:latin typeface="Arial Black" pitchFamily="34" charset="0"/>
            </a:endParaRPr>
          </a:p>
        </p:txBody>
      </p:sp>
      <p:pic>
        <p:nvPicPr>
          <p:cNvPr id="5" name="Content Placeholder 4" descr="220px-Venus_globe.jpg"/>
          <p:cNvPicPr>
            <a:picLocks noGrp="1" noChangeAspect="1"/>
          </p:cNvPicPr>
          <p:nvPr>
            <p:ph sz="half" idx="2"/>
          </p:nvPr>
        </p:nvPicPr>
        <p:blipFill>
          <a:blip r:embed="rId14" cstate="print"/>
          <a:stretch>
            <a:fillRect/>
          </a:stretch>
        </p:blipFill>
        <p:spPr>
          <a:xfrm>
            <a:off x="6324600" y="2209800"/>
            <a:ext cx="2476500" cy="25527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custDataLst>
      <p:tags r:id="rId1"/>
    </p:custDataLst>
  </p:cSld>
  <p:clrMapOvr>
    <a:masterClrMapping/>
  </p:clrMapOvr>
  <p:transition advTm="4811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3. ЗЕМЯ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-152400" y="1371600"/>
            <a:ext cx="5715000" cy="5943600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latin typeface="Arial Black" pitchFamily="34" charset="0"/>
              </a:rPr>
              <a:t>Земята</a:t>
            </a:r>
            <a:r>
              <a:rPr lang="ru-RU" sz="1800" dirty="0" smtClean="0">
                <a:latin typeface="Arial Black" pitchFamily="34" charset="0"/>
              </a:rPr>
              <a:t> е третата </a:t>
            </a:r>
            <a:r>
              <a:rPr lang="ru-RU" sz="1800" dirty="0" smtClean="0">
                <a:latin typeface="Arial Black" pitchFamily="34" charset="0"/>
                <a:hlinkClick r:id="rId3" tooltip="Планета"/>
              </a:rPr>
              <a:t>планета</a:t>
            </a:r>
            <a:r>
              <a:rPr lang="ru-RU" sz="1800" dirty="0" smtClean="0">
                <a:latin typeface="Arial Black" pitchFamily="34" charset="0"/>
              </a:rPr>
              <a:t> в </a:t>
            </a:r>
            <a:r>
              <a:rPr lang="ru-RU" sz="1800" dirty="0" smtClean="0">
                <a:latin typeface="Arial Black" pitchFamily="34" charset="0"/>
                <a:hlinkClick r:id="rId4" tooltip="Слънчева система"/>
              </a:rPr>
              <a:t>Слънчевата система</a:t>
            </a:r>
            <a:r>
              <a:rPr lang="ru-RU" sz="1800" dirty="0" smtClean="0">
                <a:latin typeface="Arial Black" pitchFamily="34" charset="0"/>
              </a:rPr>
              <a:t>. Тя е най-голямата от </a:t>
            </a:r>
            <a:r>
              <a:rPr lang="ru-RU" sz="1800" dirty="0" smtClean="0">
                <a:latin typeface="Arial Black" pitchFamily="34" charset="0"/>
                <a:hlinkClick r:id="rId5" tooltip="Земеподобна планета"/>
              </a:rPr>
              <a:t>земеподобните планети</a:t>
            </a:r>
            <a:r>
              <a:rPr lang="ru-RU" sz="1800" dirty="0" smtClean="0">
                <a:latin typeface="Arial Black" pitchFamily="34" charset="0"/>
              </a:rPr>
              <a:t> и единствената, на която според </a:t>
            </a:r>
            <a:r>
              <a:rPr lang="ru-RU" sz="1800" dirty="0" smtClean="0">
                <a:latin typeface="Arial Black" pitchFamily="34" charset="0"/>
                <a:hlinkClick r:id="rId6" tooltip="Съвременна наука (страницата не съществува)"/>
              </a:rPr>
              <a:t>съвременните научни схващания</a:t>
            </a:r>
            <a:r>
              <a:rPr lang="ru-RU" sz="1800" dirty="0" smtClean="0">
                <a:latin typeface="Arial Black" pitchFamily="34" charset="0"/>
              </a:rPr>
              <a:t> има </a:t>
            </a:r>
            <a:r>
              <a:rPr lang="ru-RU" sz="1800" dirty="0" smtClean="0">
                <a:latin typeface="Arial Black" pitchFamily="34" charset="0"/>
                <a:hlinkClick r:id="rId7" tooltip="Живот"/>
              </a:rPr>
              <a:t>живот</a:t>
            </a:r>
            <a:r>
              <a:rPr lang="ru-RU" sz="1800" dirty="0" smtClean="0">
                <a:latin typeface="Arial Black" pitchFamily="34" charset="0"/>
              </a:rPr>
              <a:t>. Земята се е образувала преди около </a:t>
            </a:r>
            <a:r>
              <a:rPr lang="ru-RU" sz="1800" dirty="0" smtClean="0">
                <a:latin typeface="Arial Black" pitchFamily="34" charset="0"/>
                <a:hlinkClick r:id="rId8" tooltip="Възраст на Земята"/>
              </a:rPr>
              <a:t>4,54 милиарда</a:t>
            </a:r>
            <a:r>
              <a:rPr lang="ru-RU" sz="1800" dirty="0" smtClean="0">
                <a:latin typeface="Arial Black" pitchFamily="34" charset="0"/>
              </a:rPr>
              <a:t> </a:t>
            </a:r>
            <a:r>
              <a:rPr lang="ru-RU" sz="1800" dirty="0" smtClean="0">
                <a:latin typeface="Arial Black" pitchFamily="34" charset="0"/>
                <a:hlinkClick r:id="rId9" tooltip="Година"/>
              </a:rPr>
              <a:t>години</a:t>
            </a:r>
            <a:r>
              <a:rPr lang="ru-RU" sz="1800" dirty="0" smtClean="0">
                <a:latin typeface="Arial Black" pitchFamily="34" charset="0"/>
              </a:rPr>
              <a:t> </a:t>
            </a:r>
            <a:r>
              <a:rPr lang="ru-RU" sz="1800" baseline="30000" dirty="0" smtClean="0">
                <a:latin typeface="Arial Black" pitchFamily="34" charset="0"/>
                <a:hlinkClick r:id="rId10"/>
              </a:rPr>
              <a:t>[2][3][4][5]</a:t>
            </a:r>
            <a:r>
              <a:rPr lang="ru-RU" sz="1800" dirty="0" smtClean="0">
                <a:latin typeface="Arial Black" pitchFamily="34" charset="0"/>
              </a:rPr>
              <a:t> и скоро след това е придобила единствения си </a:t>
            </a:r>
            <a:r>
              <a:rPr lang="ru-RU" sz="1800" dirty="0" smtClean="0">
                <a:latin typeface="Arial Black" pitchFamily="34" charset="0"/>
                <a:hlinkClick r:id="rId11" tooltip="Естествен спътник"/>
              </a:rPr>
              <a:t>естествен спътник</a:t>
            </a:r>
            <a:r>
              <a:rPr lang="ru-RU" sz="1800" dirty="0" smtClean="0">
                <a:latin typeface="Arial Black" pitchFamily="34" charset="0"/>
              </a:rPr>
              <a:t> – </a:t>
            </a:r>
            <a:r>
              <a:rPr lang="ru-RU" sz="1800" dirty="0" smtClean="0">
                <a:latin typeface="Arial Black" pitchFamily="34" charset="0"/>
                <a:hlinkClick r:id="rId12" tooltip="Луна"/>
              </a:rPr>
              <a:t>Луната</a:t>
            </a:r>
            <a:r>
              <a:rPr lang="ru-RU" sz="1800" dirty="0" smtClean="0">
                <a:latin typeface="Arial Black" pitchFamily="34" charset="0"/>
              </a:rPr>
              <a:t>. От всички </a:t>
            </a:r>
            <a:r>
              <a:rPr lang="ru-RU" sz="1800" dirty="0" smtClean="0">
                <a:latin typeface="Arial Black" pitchFamily="34" charset="0"/>
                <a:hlinkClick r:id="rId13"/>
              </a:rPr>
              <a:t>животински</a:t>
            </a:r>
            <a:r>
              <a:rPr lang="ru-RU" sz="1800" dirty="0" smtClean="0">
                <a:latin typeface="Arial Black" pitchFamily="34" charset="0"/>
              </a:rPr>
              <a:t> видове, които са се развили на Земята, единствено </a:t>
            </a:r>
            <a:r>
              <a:rPr lang="ru-RU" sz="1800" dirty="0" smtClean="0">
                <a:latin typeface="Arial Black" pitchFamily="34" charset="0"/>
                <a:hlinkClick r:id="rId14" tooltip="Човек"/>
              </a:rPr>
              <a:t>човекът</a:t>
            </a:r>
            <a:r>
              <a:rPr lang="ru-RU" sz="1800" dirty="0" smtClean="0">
                <a:latin typeface="Arial Black" pitchFamily="34" charset="0"/>
              </a:rPr>
              <a:t> (</a:t>
            </a:r>
            <a:r>
              <a:rPr lang="ru-RU" sz="1800" i="1" dirty="0" smtClean="0">
                <a:latin typeface="Arial Black" pitchFamily="34" charset="0"/>
              </a:rPr>
              <a:t>Homo sapiens</a:t>
            </a:r>
            <a:r>
              <a:rPr lang="ru-RU" sz="1800" dirty="0" smtClean="0">
                <a:latin typeface="Arial Black" pitchFamily="34" charset="0"/>
              </a:rPr>
              <a:t>) притежава </a:t>
            </a:r>
            <a:r>
              <a:rPr lang="ru-RU" sz="1800" dirty="0" smtClean="0">
                <a:latin typeface="Arial Black" pitchFamily="34" charset="0"/>
                <a:hlinkClick r:id="rId15" tooltip="Разум"/>
              </a:rPr>
              <a:t>разум</a:t>
            </a:r>
            <a:r>
              <a:rPr lang="ru-RU" sz="1800" dirty="0" smtClean="0">
                <a:latin typeface="Arial Black" pitchFamily="34" charset="0"/>
              </a:rPr>
              <a:t>. </a:t>
            </a:r>
          </a:p>
          <a:p>
            <a:r>
              <a:rPr lang="ru-RU" sz="1800" dirty="0" smtClean="0">
                <a:latin typeface="Arial Black" pitchFamily="34" charset="0"/>
                <a:hlinkClick r:id="rId16" tooltip="Астрономия"/>
              </a:rPr>
              <a:t>Астрономическият</a:t>
            </a:r>
            <a:r>
              <a:rPr lang="ru-RU" sz="1800" dirty="0" smtClean="0">
                <a:latin typeface="Arial Black" pitchFamily="34" charset="0"/>
              </a:rPr>
              <a:t> символ на Земята е </a:t>
            </a:r>
            <a:r>
              <a:rPr lang="ru-RU" sz="1800" dirty="0" smtClean="0">
                <a:latin typeface="Arial Black" pitchFamily="34" charset="0"/>
                <a:hlinkClick r:id="rId17" tooltip="Окръжност"/>
              </a:rPr>
              <a:t>окръжност</a:t>
            </a:r>
            <a:r>
              <a:rPr lang="ru-RU" sz="1800" dirty="0" smtClean="0">
                <a:latin typeface="Arial Black" pitchFamily="34" charset="0"/>
              </a:rPr>
              <a:t> с </a:t>
            </a:r>
            <a:r>
              <a:rPr lang="ru-RU" sz="1800" dirty="0" smtClean="0">
                <a:latin typeface="Arial Black" pitchFamily="34" charset="0"/>
                <a:hlinkClick r:id="rId18" tooltip="Кръст"/>
              </a:rPr>
              <a:t>кръст</a:t>
            </a:r>
            <a:r>
              <a:rPr lang="ru-RU" sz="1800" dirty="0" smtClean="0">
                <a:latin typeface="Arial Black" pitchFamily="34" charset="0"/>
              </a:rPr>
              <a:t>, представляващ един </a:t>
            </a:r>
            <a:r>
              <a:rPr lang="ru-RU" sz="1800" dirty="0" smtClean="0">
                <a:latin typeface="Arial Black" pitchFamily="34" charset="0"/>
                <a:hlinkClick r:id="rId19" tooltip="Меридиан"/>
              </a:rPr>
              <a:t>меридиан</a:t>
            </a:r>
            <a:r>
              <a:rPr lang="ru-RU" sz="1800" dirty="0" smtClean="0">
                <a:latin typeface="Arial Black" pitchFamily="34" charset="0"/>
              </a:rPr>
              <a:t> и </a:t>
            </a:r>
            <a:r>
              <a:rPr lang="ru-RU" sz="1800" dirty="0" smtClean="0">
                <a:latin typeface="Arial Black" pitchFamily="34" charset="0"/>
                <a:hlinkClick r:id="rId20" tooltip="Екватор"/>
              </a:rPr>
              <a:t>екватора</a:t>
            </a:r>
            <a:r>
              <a:rPr lang="ru-RU" sz="1800" dirty="0" smtClean="0">
                <a:latin typeface="Arial Black" pitchFamily="34" charset="0"/>
              </a:rPr>
              <a:t>. </a:t>
            </a:r>
          </a:p>
          <a:p>
            <a:r>
              <a:rPr lang="ru-RU" sz="1800" dirty="0" smtClean="0">
                <a:latin typeface="Arial Black" pitchFamily="34" charset="0"/>
              </a:rPr>
              <a:t>Външната обвивка на Земята се състои от няколко твърди участъка, наречени </a:t>
            </a:r>
            <a:r>
              <a:rPr lang="ru-RU" sz="1800" dirty="0" smtClean="0">
                <a:latin typeface="Arial Black" pitchFamily="34" charset="0"/>
                <a:hlinkClick r:id="rId21" tooltip="Тектонски плочи"/>
              </a:rPr>
              <a:t>тектонски плочи</a:t>
            </a:r>
            <a:r>
              <a:rPr lang="ru-RU" sz="1800" dirty="0" smtClean="0">
                <a:latin typeface="Arial Black" pitchFamily="34" charset="0"/>
              </a:rPr>
              <a:t>.</a:t>
            </a:r>
          </a:p>
          <a:p>
            <a:endParaRPr lang="en-US" sz="1800" dirty="0">
              <a:latin typeface="Arial Black" pitchFamily="34" charset="0"/>
            </a:endParaRPr>
          </a:p>
        </p:txBody>
      </p:sp>
      <p:pic>
        <p:nvPicPr>
          <p:cNvPr id="5" name="Content Placeholder 4" descr="orig-65419116531498728.jpg"/>
          <p:cNvPicPr>
            <a:picLocks noGrp="1" noChangeAspect="1"/>
          </p:cNvPicPr>
          <p:nvPr>
            <p:ph sz="half" idx="2"/>
          </p:nvPr>
        </p:nvPicPr>
        <p:blipFill>
          <a:blip r:embed="rId22" cstate="print"/>
          <a:stretch>
            <a:fillRect/>
          </a:stretch>
        </p:blipFill>
        <p:spPr>
          <a:xfrm>
            <a:off x="5679358" y="3276600"/>
            <a:ext cx="3271684" cy="33528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custDataLst>
      <p:tags r:id="rId1"/>
    </p:custDataLst>
  </p:cSld>
  <p:clrMapOvr>
    <a:masterClrMapping/>
  </p:clrMapOvr>
  <p:transition advTm="42947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4. МАРС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5562600" cy="5638800"/>
          </a:xfrm>
        </p:spPr>
        <p:txBody>
          <a:bodyPr>
            <a:noAutofit/>
          </a:bodyPr>
          <a:lstStyle/>
          <a:p>
            <a:r>
              <a:rPr lang="ru-RU" sz="1600" b="1" dirty="0" smtClean="0">
                <a:latin typeface="Arial Black" pitchFamily="34" charset="0"/>
              </a:rPr>
              <a:t>Марс</a:t>
            </a:r>
            <a:r>
              <a:rPr lang="ru-RU" sz="1600" dirty="0" smtClean="0">
                <a:latin typeface="Arial Black" pitchFamily="34" charset="0"/>
              </a:rPr>
              <a:t> е четвъртата </a:t>
            </a:r>
            <a:r>
              <a:rPr lang="ru-RU" sz="1600" dirty="0" smtClean="0">
                <a:latin typeface="Arial Black" pitchFamily="34" charset="0"/>
                <a:hlinkClick r:id="rId3" tooltip="Планета"/>
              </a:rPr>
              <a:t>планета</a:t>
            </a:r>
            <a:r>
              <a:rPr lang="ru-RU" sz="1600" dirty="0" smtClean="0">
                <a:latin typeface="Arial Black" pitchFamily="34" charset="0"/>
              </a:rPr>
              <a:t> от </a:t>
            </a:r>
            <a:r>
              <a:rPr lang="ru-RU" sz="1600" dirty="0" smtClean="0">
                <a:latin typeface="Arial Black" pitchFamily="34" charset="0"/>
                <a:hlinkClick r:id="rId4" tooltip="Слънчева система"/>
              </a:rPr>
              <a:t>Слънчевата система</a:t>
            </a:r>
            <a:r>
              <a:rPr lang="ru-RU" sz="1600" dirty="0" smtClean="0">
                <a:latin typeface="Arial Black" pitchFamily="34" charset="0"/>
              </a:rPr>
              <a:t>. Тя носи името на римския бог на войната, чийто щит и копие образуват символа на планетата . Причината е особеният ѝ цвят, заради който е наричана още „червената планета“. </a:t>
            </a:r>
          </a:p>
          <a:p>
            <a:r>
              <a:rPr lang="ru-RU" sz="1600" dirty="0" smtClean="0">
                <a:latin typeface="Arial Black" pitchFamily="34" charset="0"/>
              </a:rPr>
              <a:t>Марс има два </a:t>
            </a:r>
            <a:r>
              <a:rPr lang="ru-RU" sz="1600" dirty="0" smtClean="0">
                <a:latin typeface="Arial Black" pitchFamily="34" charset="0"/>
                <a:hlinkClick r:id="rId5" tooltip="Естествен спътник"/>
              </a:rPr>
              <a:t>естествени спътника</a:t>
            </a:r>
            <a:r>
              <a:rPr lang="ru-RU" sz="1600" dirty="0" smtClean="0">
                <a:latin typeface="Arial Black" pitchFamily="34" charset="0"/>
              </a:rPr>
              <a:t>: </a:t>
            </a:r>
            <a:r>
              <a:rPr lang="ru-RU" sz="1600" dirty="0" smtClean="0">
                <a:latin typeface="Arial Black" pitchFamily="34" charset="0"/>
                <a:hlinkClick r:id="rId6" tooltip="Фобос (спътник)"/>
              </a:rPr>
              <a:t>Фобос</a:t>
            </a:r>
            <a:r>
              <a:rPr lang="ru-RU" sz="1600" dirty="0" smtClean="0">
                <a:latin typeface="Arial Black" pitchFamily="34" charset="0"/>
              </a:rPr>
              <a:t> и </a:t>
            </a:r>
            <a:r>
              <a:rPr lang="ru-RU" sz="1600" dirty="0" smtClean="0">
                <a:latin typeface="Arial Black" pitchFamily="34" charset="0"/>
                <a:hlinkClick r:id="rId7" tooltip="Деймос (спътник)"/>
              </a:rPr>
              <a:t>Деймос</a:t>
            </a:r>
            <a:r>
              <a:rPr lang="ru-RU" sz="1600" dirty="0" smtClean="0">
                <a:latin typeface="Arial Black" pitchFamily="34" charset="0"/>
              </a:rPr>
              <a:t> (в превод от гръцки: „страх“ и „ужас“). Те са малки и имат неправилна форма. Вероятно са бивши </a:t>
            </a:r>
            <a:r>
              <a:rPr lang="ru-RU" sz="1600" dirty="0" smtClean="0">
                <a:latin typeface="Arial Black" pitchFamily="34" charset="0"/>
                <a:hlinkClick r:id="rId8" tooltip="Астероид"/>
              </a:rPr>
              <a:t>астероиди</a:t>
            </a:r>
            <a:r>
              <a:rPr lang="ru-RU" sz="1600" dirty="0" smtClean="0">
                <a:latin typeface="Arial Black" pitchFamily="34" charset="0"/>
              </a:rPr>
              <a:t>, уловени от гравитационното поле на планетата и останали в орбита около нея. </a:t>
            </a:r>
          </a:p>
          <a:p>
            <a:r>
              <a:rPr lang="ru-RU" sz="1600" dirty="0" smtClean="0">
                <a:latin typeface="Arial Black" pitchFamily="34" charset="0"/>
              </a:rPr>
              <a:t>Марс е </a:t>
            </a:r>
            <a:r>
              <a:rPr lang="ru-RU" sz="1600" dirty="0" smtClean="0">
                <a:latin typeface="Arial Black" pitchFamily="34" charset="0"/>
                <a:hlinkClick r:id="rId9" tooltip="Земеподобна планета"/>
              </a:rPr>
              <a:t>планета от земен тип</a:t>
            </a:r>
            <a:r>
              <a:rPr lang="ru-RU" sz="1600" dirty="0" smtClean="0">
                <a:latin typeface="Arial Black" pitchFamily="34" charset="0"/>
              </a:rPr>
              <a:t> с разредена </a:t>
            </a:r>
            <a:r>
              <a:rPr lang="ru-RU" sz="1600" dirty="0" smtClean="0">
                <a:latin typeface="Arial Black" pitchFamily="34" charset="0"/>
                <a:hlinkClick r:id="rId10" tooltip="Атмосфера"/>
              </a:rPr>
              <a:t>атмосфера</a:t>
            </a:r>
            <a:r>
              <a:rPr lang="ru-RU" sz="1600" dirty="0" smtClean="0">
                <a:latin typeface="Arial Black" pitchFamily="34" charset="0"/>
              </a:rPr>
              <a:t>. Повърхността му напомня едновременно за </a:t>
            </a:r>
            <a:r>
              <a:rPr lang="ru-RU" sz="1600" dirty="0" smtClean="0">
                <a:latin typeface="Arial Black" pitchFamily="34" charset="0"/>
                <a:hlinkClick r:id="rId11" tooltip="Ударен кратер"/>
              </a:rPr>
              <a:t>ударните кратери</a:t>
            </a:r>
            <a:r>
              <a:rPr lang="ru-RU" sz="1600" dirty="0" smtClean="0">
                <a:latin typeface="Arial Black" pitchFamily="34" charset="0"/>
              </a:rPr>
              <a:t> на </a:t>
            </a:r>
            <a:r>
              <a:rPr lang="ru-RU" sz="1600" dirty="0" smtClean="0">
                <a:latin typeface="Arial Black" pitchFamily="34" charset="0"/>
                <a:hlinkClick r:id="rId12" tooltip="Луна"/>
              </a:rPr>
              <a:t>Луната</a:t>
            </a:r>
            <a:r>
              <a:rPr lang="ru-RU" sz="1600" dirty="0" smtClean="0">
                <a:latin typeface="Arial Black" pitchFamily="34" charset="0"/>
              </a:rPr>
              <a:t> и за </a:t>
            </a:r>
            <a:r>
              <a:rPr lang="ru-RU" sz="1600" dirty="0" smtClean="0">
                <a:latin typeface="Arial Black" pitchFamily="34" charset="0"/>
                <a:hlinkClick r:id="rId13" tooltip="Вулкан"/>
              </a:rPr>
              <a:t>вулканите</a:t>
            </a:r>
            <a:r>
              <a:rPr lang="ru-RU" sz="1600" dirty="0" smtClean="0">
                <a:latin typeface="Arial Black" pitchFamily="34" charset="0"/>
              </a:rPr>
              <a:t>, </a:t>
            </a:r>
            <a:r>
              <a:rPr lang="ru-RU" sz="1600" dirty="0" smtClean="0">
                <a:latin typeface="Arial Black" pitchFamily="34" charset="0"/>
                <a:hlinkClick r:id="rId14" tooltip="Пустиня"/>
              </a:rPr>
              <a:t>пустините</a:t>
            </a:r>
            <a:r>
              <a:rPr lang="ru-RU" sz="1600" dirty="0" smtClean="0">
                <a:latin typeface="Arial Black" pitchFamily="34" charset="0"/>
              </a:rPr>
              <a:t>, долините и полярните шапки на </a:t>
            </a:r>
            <a:r>
              <a:rPr lang="ru-RU" sz="1600" dirty="0" smtClean="0">
                <a:latin typeface="Arial Black" pitchFamily="34" charset="0"/>
                <a:hlinkClick r:id="rId15" tooltip="Земя"/>
              </a:rPr>
              <a:t>Земята</a:t>
            </a:r>
            <a:r>
              <a:rPr lang="ru-RU" sz="1600" dirty="0" smtClean="0">
                <a:latin typeface="Arial Black" pitchFamily="34" charset="0"/>
              </a:rPr>
              <a:t>. На Марс се намира най-високият планински връх в Слънчевата система – </a:t>
            </a:r>
            <a:r>
              <a:rPr lang="ru-RU" sz="1600" dirty="0" smtClean="0">
                <a:latin typeface="Arial Black" pitchFamily="34" charset="0"/>
                <a:hlinkClick r:id="rId16" tooltip="Олимп (Марс)"/>
              </a:rPr>
              <a:t>Олимп</a:t>
            </a:r>
            <a:r>
              <a:rPr lang="ru-RU" sz="1600" dirty="0" smtClean="0">
                <a:latin typeface="Arial Black" pitchFamily="34" charset="0"/>
              </a:rPr>
              <a:t>. </a:t>
            </a:r>
            <a:r>
              <a:rPr lang="ru-RU" sz="1600" dirty="0" smtClean="0">
                <a:latin typeface="Arial Black" pitchFamily="34" charset="0"/>
                <a:hlinkClick r:id="rId17" tooltip="Период на завъртане"/>
              </a:rPr>
              <a:t>Периодът на завъртане</a:t>
            </a:r>
            <a:r>
              <a:rPr lang="ru-RU" sz="1600" dirty="0" smtClean="0">
                <a:latin typeface="Arial Black" pitchFamily="34" charset="0"/>
              </a:rPr>
              <a:t> и смяната на </a:t>
            </a:r>
            <a:r>
              <a:rPr lang="ru-RU" sz="1600" dirty="0" smtClean="0">
                <a:latin typeface="Arial Black" pitchFamily="34" charset="0"/>
                <a:hlinkClick r:id="rId18" tooltip="Сезон"/>
              </a:rPr>
              <a:t>годишните времена</a:t>
            </a:r>
            <a:r>
              <a:rPr lang="ru-RU" sz="1600" dirty="0" smtClean="0">
                <a:latin typeface="Arial Black" pitchFamily="34" charset="0"/>
              </a:rPr>
              <a:t> на Марс много наподобяват земните. </a:t>
            </a:r>
          </a:p>
          <a:p>
            <a:endParaRPr lang="en-US" sz="1600" dirty="0">
              <a:latin typeface="Arial Black" pitchFamily="34" charset="0"/>
            </a:endParaRPr>
          </a:p>
        </p:txBody>
      </p:sp>
      <p:pic>
        <p:nvPicPr>
          <p:cNvPr id="5" name="Content Placeholder 4" descr="index.jpg"/>
          <p:cNvPicPr>
            <a:picLocks noGrp="1" noChangeAspect="1"/>
          </p:cNvPicPr>
          <p:nvPr>
            <p:ph sz="half" idx="2"/>
          </p:nvPr>
        </p:nvPicPr>
        <p:blipFill>
          <a:blip r:embed="rId19" cstate="print"/>
          <a:stretch>
            <a:fillRect/>
          </a:stretch>
        </p:blipFill>
        <p:spPr>
          <a:xfrm>
            <a:off x="5791200" y="2514600"/>
            <a:ext cx="3124200" cy="28956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custDataLst>
      <p:tags r:id="rId1"/>
    </p:custDataLst>
  </p:cSld>
  <p:clrMapOvr>
    <a:masterClrMapping/>
  </p:clrMapOvr>
  <p:transition advTm="4251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bg-BG" sz="5300" dirty="0" smtClean="0"/>
              <a:t>                   5. ЮПИТЕР	</a:t>
            </a:r>
            <a:r>
              <a:rPr lang="bg-BG" sz="4900" dirty="0" smtClean="0"/>
              <a:t>	</a:t>
            </a:r>
            <a:r>
              <a:rPr lang="bg-BG" dirty="0" smtClean="0"/>
              <a:t>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066800"/>
            <a:ext cx="5181600" cy="5791200"/>
          </a:xfrm>
        </p:spPr>
        <p:txBody>
          <a:bodyPr>
            <a:noAutofit/>
          </a:bodyPr>
          <a:lstStyle/>
          <a:p>
            <a:r>
              <a:rPr lang="ru-RU" sz="1600" b="1" dirty="0" smtClean="0">
                <a:latin typeface="Arial Black" pitchFamily="34" charset="0"/>
              </a:rPr>
              <a:t>Юпитер</a:t>
            </a:r>
            <a:r>
              <a:rPr lang="ru-RU" sz="1600" dirty="0" smtClean="0">
                <a:latin typeface="Arial Black" pitchFamily="34" charset="0"/>
              </a:rPr>
              <a:t> е петата по отдалеченост от </a:t>
            </a:r>
            <a:r>
              <a:rPr lang="ru-RU" sz="1600" dirty="0" smtClean="0">
                <a:latin typeface="Arial Black" pitchFamily="34" charset="0"/>
                <a:hlinkClick r:id="rId3" tooltip="Слънце"/>
              </a:rPr>
              <a:t>Слънцето</a:t>
            </a:r>
            <a:r>
              <a:rPr lang="ru-RU" sz="1600" dirty="0" smtClean="0">
                <a:latin typeface="Arial Black" pitchFamily="34" charset="0"/>
              </a:rPr>
              <a:t> </a:t>
            </a:r>
            <a:r>
              <a:rPr lang="ru-RU" sz="1600" dirty="0" smtClean="0">
                <a:latin typeface="Arial Black" pitchFamily="34" charset="0"/>
                <a:hlinkClick r:id="rId4" tooltip="Планета"/>
              </a:rPr>
              <a:t>планета</a:t>
            </a:r>
            <a:r>
              <a:rPr lang="ru-RU" sz="1600" dirty="0" smtClean="0">
                <a:latin typeface="Arial Black" pitchFamily="34" charset="0"/>
              </a:rPr>
              <a:t> и най-голямата (с голяма преднина) в </a:t>
            </a:r>
            <a:r>
              <a:rPr lang="ru-RU" sz="1600" dirty="0" smtClean="0">
                <a:latin typeface="Arial Black" pitchFamily="34" charset="0"/>
                <a:hlinkClick r:id="rId5" tooltip="Слънчева система"/>
              </a:rPr>
              <a:t>Слънчевата система</a:t>
            </a:r>
            <a:r>
              <a:rPr lang="ru-RU" sz="1600" dirty="0" smtClean="0">
                <a:latin typeface="Arial Black" pitchFamily="34" charset="0"/>
              </a:rPr>
              <a:t>. Юпитер и другите </a:t>
            </a:r>
            <a:r>
              <a:rPr lang="ru-RU" sz="1600" dirty="0" smtClean="0">
                <a:latin typeface="Arial Black" pitchFamily="34" charset="0"/>
                <a:hlinkClick r:id="rId6" tooltip="Газов гигант"/>
              </a:rPr>
              <a:t>газови гиганти</a:t>
            </a:r>
            <a:r>
              <a:rPr lang="ru-RU" sz="1600" dirty="0" smtClean="0">
                <a:latin typeface="Arial Black" pitchFamily="34" charset="0"/>
              </a:rPr>
              <a:t> в Слънчевата система (</a:t>
            </a:r>
            <a:r>
              <a:rPr lang="ru-RU" sz="1600" dirty="0" smtClean="0">
                <a:latin typeface="Arial Black" pitchFamily="34" charset="0"/>
                <a:hlinkClick r:id="rId7" tooltip="Сатурн (планета)"/>
              </a:rPr>
              <a:t>Сатурн</a:t>
            </a:r>
            <a:r>
              <a:rPr lang="ru-RU" sz="1600" dirty="0" smtClean="0">
                <a:latin typeface="Arial Black" pitchFamily="34" charset="0"/>
              </a:rPr>
              <a:t>, </a:t>
            </a:r>
            <a:r>
              <a:rPr lang="ru-RU" sz="1600" dirty="0" smtClean="0">
                <a:latin typeface="Arial Black" pitchFamily="34" charset="0"/>
                <a:hlinkClick r:id="rId8" tooltip="Уран (планета)"/>
              </a:rPr>
              <a:t>Уран</a:t>
            </a:r>
            <a:r>
              <a:rPr lang="ru-RU" sz="1600" dirty="0" smtClean="0">
                <a:latin typeface="Arial Black" pitchFamily="34" charset="0"/>
              </a:rPr>
              <a:t> и </a:t>
            </a:r>
            <a:r>
              <a:rPr lang="ru-RU" sz="1600" dirty="0" smtClean="0">
                <a:latin typeface="Arial Black" pitchFamily="34" charset="0"/>
                <a:hlinkClick r:id="rId9" tooltip="Нептун (планета)"/>
              </a:rPr>
              <a:t>Нептун</a:t>
            </a:r>
            <a:r>
              <a:rPr lang="ru-RU" sz="1600" dirty="0" smtClean="0">
                <a:latin typeface="Arial Black" pitchFamily="34" charset="0"/>
              </a:rPr>
              <a:t>) са известни още като </a:t>
            </a:r>
            <a:r>
              <a:rPr lang="ru-RU" sz="1600" dirty="0" smtClean="0">
                <a:latin typeface="Arial Black" pitchFamily="34" charset="0"/>
                <a:hlinkClick r:id="rId10" tooltip="Юпитероподобна планета"/>
              </a:rPr>
              <a:t>юпитероподобни планети</a:t>
            </a:r>
            <a:r>
              <a:rPr lang="ru-RU" sz="1600" dirty="0" smtClean="0">
                <a:latin typeface="Arial Black" pitchFamily="34" charset="0"/>
              </a:rPr>
              <a:t>, </a:t>
            </a:r>
            <a:r>
              <a:rPr lang="ru-RU" sz="1600" dirty="0" smtClean="0">
                <a:latin typeface="Arial Black" pitchFamily="34" charset="0"/>
                <a:hlinkClick r:id="rId11" tooltip="Планети-гиганти"/>
              </a:rPr>
              <a:t>планети-гиганти</a:t>
            </a:r>
            <a:r>
              <a:rPr lang="ru-RU" sz="1600" dirty="0" smtClean="0">
                <a:latin typeface="Arial Black" pitchFamily="34" charset="0"/>
              </a:rPr>
              <a:t>. </a:t>
            </a:r>
          </a:p>
          <a:p>
            <a:r>
              <a:rPr lang="ru-RU" sz="1600" dirty="0" smtClean="0">
                <a:latin typeface="Arial Black" pitchFamily="34" charset="0"/>
              </a:rPr>
              <a:t>Юпитер е известен на човечеството още от древни времена, и присъства във вярванията и митологиите на много култури. Планетата е именувана от римляните и носи името на бог </a:t>
            </a:r>
            <a:r>
              <a:rPr lang="ru-RU" sz="1600" dirty="0" smtClean="0">
                <a:latin typeface="Arial Black" pitchFamily="34" charset="0"/>
                <a:hlinkClick r:id="rId12" tooltip="Юпитер (бог)"/>
              </a:rPr>
              <a:t>Юпитер</a:t>
            </a:r>
            <a:r>
              <a:rPr lang="ru-RU" sz="1600" dirty="0" smtClean="0">
                <a:latin typeface="Arial Black" pitchFamily="34" charset="0"/>
              </a:rPr>
              <a:t> от </a:t>
            </a:r>
            <a:r>
              <a:rPr lang="ru-RU" sz="1600" dirty="0" smtClean="0">
                <a:latin typeface="Arial Black" pitchFamily="34" charset="0"/>
                <a:hlinkClick r:id="rId13" tooltip="Римска митология"/>
              </a:rPr>
              <a:t>тяхната митология</a:t>
            </a:r>
            <a:r>
              <a:rPr lang="ru-RU" sz="1600" dirty="0" smtClean="0">
                <a:latin typeface="Arial Black" pitchFamily="34" charset="0"/>
              </a:rPr>
              <a:t>. В </a:t>
            </a:r>
            <a:r>
              <a:rPr lang="ru-RU" sz="1600" dirty="0" smtClean="0">
                <a:latin typeface="Arial Black" pitchFamily="34" charset="0"/>
                <a:hlinkClick r:id="rId14" tooltip="Гръцката митология"/>
              </a:rPr>
              <a:t>гръцката митология</a:t>
            </a:r>
            <a:r>
              <a:rPr lang="ru-RU" sz="1600" dirty="0" smtClean="0">
                <a:latin typeface="Arial Black" pitchFamily="34" charset="0"/>
              </a:rPr>
              <a:t> това е главният бог, гръмовержецът </a:t>
            </a:r>
            <a:r>
              <a:rPr lang="ru-RU" sz="1600" dirty="0" smtClean="0">
                <a:latin typeface="Arial Black" pitchFamily="34" charset="0"/>
                <a:hlinkClick r:id="rId15" tooltip="Зевс"/>
              </a:rPr>
              <a:t>Зевс</a:t>
            </a:r>
            <a:r>
              <a:rPr lang="ru-RU" sz="1600" dirty="0" smtClean="0">
                <a:latin typeface="Arial Black" pitchFamily="34" charset="0"/>
              </a:rPr>
              <a:t>. Затова астрономическият символ е стилизирано изображение на светкавица. (♃) Погледнат от Земята, Юпитер има </a:t>
            </a:r>
            <a:r>
              <a:rPr lang="ru-RU" sz="1600" dirty="0" smtClean="0">
                <a:latin typeface="Arial Black" pitchFamily="34" charset="0"/>
                <a:hlinkClick r:id="rId16" tooltip="Видима звездна величина"/>
              </a:rPr>
              <a:t>величина</a:t>
            </a:r>
            <a:r>
              <a:rPr lang="ru-RU" sz="1600" dirty="0" smtClean="0">
                <a:latin typeface="Arial Black" pitchFamily="34" charset="0"/>
              </a:rPr>
              <a:t> от -2,94, което го прави най-яркият обект на нощното небе след </a:t>
            </a:r>
            <a:r>
              <a:rPr lang="ru-RU" sz="1600" dirty="0" smtClean="0">
                <a:latin typeface="Arial Black" pitchFamily="34" charset="0"/>
                <a:hlinkClick r:id="rId17" tooltip="Луна"/>
              </a:rPr>
              <a:t>Луната</a:t>
            </a:r>
            <a:r>
              <a:rPr lang="ru-RU" sz="1600" dirty="0" smtClean="0">
                <a:latin typeface="Arial Black" pitchFamily="34" charset="0"/>
              </a:rPr>
              <a:t> и </a:t>
            </a:r>
            <a:r>
              <a:rPr lang="ru-RU" sz="1600" dirty="0" smtClean="0">
                <a:latin typeface="Arial Black" pitchFamily="34" charset="0"/>
                <a:hlinkClick r:id="rId18" tooltip="Венера (планета)"/>
              </a:rPr>
              <a:t>Венера</a:t>
            </a:r>
            <a:r>
              <a:rPr lang="ru-RU" sz="1600" dirty="0" smtClean="0">
                <a:latin typeface="Arial Black" pitchFamily="34" charset="0"/>
              </a:rPr>
              <a:t>. </a:t>
            </a:r>
          </a:p>
          <a:p>
            <a:endParaRPr lang="en-US" sz="1600" dirty="0">
              <a:latin typeface="Arial Black" pitchFamily="34" charset="0"/>
            </a:endParaRPr>
          </a:p>
        </p:txBody>
      </p:sp>
      <p:pic>
        <p:nvPicPr>
          <p:cNvPr id="5" name="Content Placeholder 4" descr="РБГГХБ.jpg"/>
          <p:cNvPicPr>
            <a:picLocks noGrp="1" noChangeAspect="1"/>
          </p:cNvPicPr>
          <p:nvPr>
            <p:ph sz="half" idx="2"/>
          </p:nvPr>
        </p:nvPicPr>
        <p:blipFill>
          <a:blip r:embed="rId19" cstate="print"/>
          <a:stretch>
            <a:fillRect/>
          </a:stretch>
        </p:blipFill>
        <p:spPr>
          <a:xfrm>
            <a:off x="5334000" y="2133600"/>
            <a:ext cx="3352800" cy="351472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custDataLst>
      <p:tags r:id="rId1"/>
    </p:custDataLst>
  </p:cSld>
  <p:clrMapOvr>
    <a:masterClrMapping/>
  </p:clrMapOvr>
  <p:transition advTm="4059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6. САТУРН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5791200" cy="6019800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smtClean="0">
                <a:latin typeface="Arial Black" pitchFamily="34" charset="0"/>
              </a:rPr>
              <a:t>Сатурн</a:t>
            </a:r>
            <a:r>
              <a:rPr lang="ru-RU" dirty="0" smtClean="0">
                <a:latin typeface="Arial Black" pitchFamily="34" charset="0"/>
              </a:rPr>
              <a:t> е шестата </a:t>
            </a:r>
            <a:r>
              <a:rPr lang="ru-RU" dirty="0" smtClean="0">
                <a:latin typeface="Arial Black" pitchFamily="34" charset="0"/>
                <a:hlinkClick r:id="rId3" tooltip="Планета"/>
              </a:rPr>
              <a:t>планета</a:t>
            </a:r>
            <a:r>
              <a:rPr lang="ru-RU" dirty="0" smtClean="0">
                <a:latin typeface="Arial Black" pitchFamily="34" charset="0"/>
              </a:rPr>
              <a:t> от Слънчевата система. Тя е </a:t>
            </a:r>
            <a:r>
              <a:rPr lang="ru-RU" dirty="0" smtClean="0">
                <a:latin typeface="Arial Black" pitchFamily="34" charset="0"/>
                <a:hlinkClick r:id="rId4" tooltip="Газов гигант"/>
              </a:rPr>
              <a:t>газов гигант</a:t>
            </a:r>
            <a:r>
              <a:rPr lang="ru-RU" dirty="0" smtClean="0">
                <a:latin typeface="Arial Black" pitchFamily="34" charset="0"/>
              </a:rPr>
              <a:t> и е втора по големина в </a:t>
            </a:r>
            <a:r>
              <a:rPr lang="ru-RU" dirty="0" smtClean="0">
                <a:latin typeface="Arial Black" pitchFamily="34" charset="0"/>
                <a:hlinkClick r:id="rId5" tooltip="Слънчева система"/>
              </a:rPr>
              <a:t>Слънчевата система</a:t>
            </a:r>
            <a:r>
              <a:rPr lang="ru-RU" dirty="0" smtClean="0">
                <a:latin typeface="Arial Black" pitchFamily="34" charset="0"/>
              </a:rPr>
              <a:t> след </a:t>
            </a:r>
            <a:r>
              <a:rPr lang="ru-RU" dirty="0" smtClean="0">
                <a:latin typeface="Arial Black" pitchFamily="34" charset="0"/>
                <a:hlinkClick r:id="rId6" tooltip="Юпитер (планета)"/>
              </a:rPr>
              <a:t>Юпитер</a:t>
            </a:r>
            <a:r>
              <a:rPr lang="ru-RU" dirty="0" smtClean="0">
                <a:latin typeface="Arial Black" pitchFamily="34" charset="0"/>
              </a:rPr>
              <a:t>. Сатурн е известен най-вече с пръстените си, съставени от </a:t>
            </a:r>
            <a:r>
              <a:rPr lang="ru-RU" dirty="0" smtClean="0">
                <a:latin typeface="Arial Black" pitchFamily="34" charset="0"/>
                <a:hlinkClick r:id="rId7" tooltip="Лед"/>
              </a:rPr>
              <a:t>лед</a:t>
            </a:r>
            <a:r>
              <a:rPr lang="ru-RU" dirty="0" smtClean="0">
                <a:latin typeface="Arial Black" pitchFamily="34" charset="0"/>
              </a:rPr>
              <a:t> и </a:t>
            </a:r>
            <a:r>
              <a:rPr lang="ru-RU" dirty="0" smtClean="0">
                <a:latin typeface="Arial Black" pitchFamily="34" charset="0"/>
                <a:hlinkClick r:id="rId8" tooltip="Космически прах"/>
              </a:rPr>
              <a:t>космически прах</a:t>
            </a:r>
            <a:r>
              <a:rPr lang="ru-RU" dirty="0" smtClean="0">
                <a:latin typeface="Arial Black" pitchFamily="34" charset="0"/>
              </a:rPr>
              <a:t>. Сатурн носи името на </a:t>
            </a:r>
            <a:r>
              <a:rPr lang="ru-RU" dirty="0" smtClean="0">
                <a:latin typeface="Arial Black" pitchFamily="34" charset="0"/>
                <a:hlinkClick r:id="rId9" tooltip="Римска митология"/>
              </a:rPr>
              <a:t>римския бог</a:t>
            </a:r>
            <a:r>
              <a:rPr lang="ru-RU" dirty="0" smtClean="0">
                <a:latin typeface="Arial Black" pitchFamily="34" charset="0"/>
              </a:rPr>
              <a:t> на посевите и на земеделието </a:t>
            </a:r>
            <a:r>
              <a:rPr lang="ru-RU" dirty="0" smtClean="0">
                <a:latin typeface="Arial Black" pitchFamily="34" charset="0"/>
                <a:hlinkClick r:id="rId10" tooltip="Сатурн (митология)"/>
              </a:rPr>
              <a:t>Сатурн</a:t>
            </a:r>
            <a:r>
              <a:rPr lang="ru-RU" dirty="0" smtClean="0">
                <a:latin typeface="Arial Black" pitchFamily="34" charset="0"/>
              </a:rPr>
              <a:t>, съответствие на титана </a:t>
            </a:r>
            <a:r>
              <a:rPr lang="ru-RU" dirty="0" smtClean="0">
                <a:latin typeface="Arial Black" pitchFamily="34" charset="0"/>
                <a:hlinkClick r:id="rId11" tooltip="Кронос"/>
              </a:rPr>
              <a:t>Кронос</a:t>
            </a:r>
            <a:r>
              <a:rPr lang="ru-RU" dirty="0" smtClean="0">
                <a:latin typeface="Arial Black" pitchFamily="34" charset="0"/>
              </a:rPr>
              <a:t> в древногръцката митология. Символът на планетата е стилизирано изображение на </a:t>
            </a:r>
            <a:r>
              <a:rPr lang="ru-RU" dirty="0" smtClean="0">
                <a:latin typeface="Arial Black" pitchFamily="34" charset="0"/>
                <a:hlinkClick r:id="rId12" tooltip="Сърп"/>
              </a:rPr>
              <a:t>сърп</a:t>
            </a:r>
            <a:r>
              <a:rPr lang="ru-RU" dirty="0" smtClean="0">
                <a:latin typeface="Arial Black" pitchFamily="34" charset="0"/>
              </a:rPr>
              <a:t> (♄). </a:t>
            </a:r>
          </a:p>
          <a:p>
            <a:r>
              <a:rPr lang="ru-RU" dirty="0" smtClean="0">
                <a:latin typeface="Arial Black" pitchFamily="34" charset="0"/>
              </a:rPr>
              <a:t>Сатурн е съставен от </a:t>
            </a:r>
            <a:r>
              <a:rPr lang="ru-RU" dirty="0" smtClean="0">
                <a:latin typeface="Arial Black" pitchFamily="34" charset="0"/>
                <a:hlinkClick r:id="rId13" tooltip="Водород"/>
              </a:rPr>
              <a:t>водород</a:t>
            </a:r>
            <a:r>
              <a:rPr lang="ru-RU" dirty="0" smtClean="0">
                <a:latin typeface="Arial Black" pitchFamily="34" charset="0"/>
              </a:rPr>
              <a:t>, </a:t>
            </a:r>
            <a:r>
              <a:rPr lang="ru-RU" dirty="0" smtClean="0">
                <a:latin typeface="Arial Black" pitchFamily="34" charset="0"/>
                <a:hlinkClick r:id="rId14" tooltip="Хелий"/>
              </a:rPr>
              <a:t>хелий</a:t>
            </a:r>
            <a:r>
              <a:rPr lang="ru-RU" dirty="0" smtClean="0">
                <a:latin typeface="Arial Black" pitchFamily="34" charset="0"/>
              </a:rPr>
              <a:t> и следи от други елементи.</a:t>
            </a:r>
            <a:r>
              <a:rPr lang="ru-RU" baseline="30000" dirty="0" smtClean="0">
                <a:latin typeface="Arial Black" pitchFamily="34" charset="0"/>
                <a:hlinkClick r:id="rId15"/>
              </a:rPr>
              <a:t>[3]</a:t>
            </a:r>
            <a:r>
              <a:rPr lang="ru-RU" dirty="0" smtClean="0">
                <a:latin typeface="Arial Black" pitchFamily="34" charset="0"/>
              </a:rPr>
              <a:t> Вътрешността на планетата е съставена от малко ядро от скали и лед, оградено от тънък слой метален водород, който е ограден от дебел външен слой газове. Скоростта на вятъра на Сатурн може да достигне до 1800 km/h, много по-бързо от ветровете на </a:t>
            </a:r>
            <a:r>
              <a:rPr lang="ru-RU" dirty="0" smtClean="0">
                <a:latin typeface="Arial Black" pitchFamily="34" charset="0"/>
                <a:hlinkClick r:id="rId6" tooltip="Юпитер (планета)"/>
              </a:rPr>
              <a:t>Юпитер</a:t>
            </a:r>
            <a:r>
              <a:rPr lang="ru-RU" dirty="0" smtClean="0">
                <a:latin typeface="Arial Black" pitchFamily="34" charset="0"/>
              </a:rPr>
              <a:t>. Планетата има магнитно поле със средна сила между това на </a:t>
            </a:r>
            <a:r>
              <a:rPr lang="ru-RU" dirty="0" smtClean="0">
                <a:latin typeface="Arial Black" pitchFamily="34" charset="0"/>
                <a:hlinkClick r:id="rId16" tooltip="Земя"/>
              </a:rPr>
              <a:t>Земята</a:t>
            </a:r>
            <a:r>
              <a:rPr lang="ru-RU" dirty="0" smtClean="0">
                <a:latin typeface="Arial Black" pitchFamily="34" charset="0"/>
              </a:rPr>
              <a:t> и много по-силното магнитно поле около Юпитер. </a:t>
            </a:r>
          </a:p>
          <a:p>
            <a:endParaRPr lang="en-US" dirty="0">
              <a:latin typeface="Arial Black" pitchFamily="34" charset="0"/>
            </a:endParaRPr>
          </a:p>
        </p:txBody>
      </p:sp>
      <p:pic>
        <p:nvPicPr>
          <p:cNvPr id="5" name="Content Placeholder 4" descr="indeЛ.jpg"/>
          <p:cNvPicPr>
            <a:picLocks noGrp="1" noChangeAspect="1"/>
          </p:cNvPicPr>
          <p:nvPr>
            <p:ph sz="half" idx="2"/>
          </p:nvPr>
        </p:nvPicPr>
        <p:blipFill>
          <a:blip r:embed="rId17" cstate="print"/>
          <a:stretch>
            <a:fillRect/>
          </a:stretch>
        </p:blipFill>
        <p:spPr>
          <a:xfrm>
            <a:off x="5867400" y="2438400"/>
            <a:ext cx="3048000" cy="2795587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custDataLst>
      <p:tags r:id="rId1"/>
    </p:custDataLst>
  </p:cSld>
  <p:clrMapOvr>
    <a:masterClrMapping/>
  </p:clrMapOvr>
  <p:transition advTm="5598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7. УРАН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5410200" cy="5486400"/>
          </a:xfrm>
        </p:spPr>
        <p:txBody>
          <a:bodyPr>
            <a:normAutofit fontScale="70000" lnSpcReduction="20000"/>
          </a:bodyPr>
          <a:lstStyle/>
          <a:p>
            <a:r>
              <a:rPr lang="ru-RU" sz="2900" b="1" dirty="0" smtClean="0">
                <a:latin typeface="Arial Black" pitchFamily="34" charset="0"/>
              </a:rPr>
              <a:t>Уран</a:t>
            </a:r>
            <a:r>
              <a:rPr lang="ru-RU" sz="2900" dirty="0" smtClean="0">
                <a:latin typeface="Arial Black" pitchFamily="34" charset="0"/>
              </a:rPr>
              <a:t> е седмата </a:t>
            </a:r>
            <a:r>
              <a:rPr lang="ru-RU" sz="2900" dirty="0" smtClean="0">
                <a:latin typeface="Arial Black" pitchFamily="34" charset="0"/>
                <a:hlinkClick r:id="rId3" tooltip="Планета"/>
              </a:rPr>
              <a:t>планета</a:t>
            </a:r>
            <a:r>
              <a:rPr lang="ru-RU" sz="2900" dirty="0" smtClean="0">
                <a:latin typeface="Arial Black" pitchFamily="34" charset="0"/>
              </a:rPr>
              <a:t> от </a:t>
            </a:r>
            <a:r>
              <a:rPr lang="ru-RU" sz="2900" dirty="0" smtClean="0">
                <a:latin typeface="Arial Black" pitchFamily="34" charset="0"/>
                <a:hlinkClick r:id="rId4" tooltip="Слънчева система"/>
              </a:rPr>
              <a:t>Слънчевата система</a:t>
            </a:r>
            <a:r>
              <a:rPr lang="ru-RU" sz="2900" dirty="0" smtClean="0">
                <a:latin typeface="Arial Black" pitchFamily="34" charset="0"/>
              </a:rPr>
              <a:t>. Тя има третия по размер планетарен радиус и четвърта по големина планетарна маса в Слънчевата система. </a:t>
            </a:r>
          </a:p>
          <a:p>
            <a:r>
              <a:rPr lang="ru-RU" sz="2900" dirty="0" smtClean="0">
                <a:latin typeface="Arial Black" pitchFamily="34" charset="0"/>
              </a:rPr>
              <a:t>Въпреки че е видима с невъоръжено око, подобно на петте класически планети, Уран не е наблюдавана от древните астрономи заради мъжделивостта около планетата.</a:t>
            </a:r>
            <a:r>
              <a:rPr lang="ru-RU" sz="2900" baseline="30000" dirty="0" smtClean="0">
                <a:latin typeface="Arial Black" pitchFamily="34" charset="0"/>
                <a:hlinkClick r:id="rId5"/>
              </a:rPr>
              <a:t>[1]</a:t>
            </a:r>
            <a:r>
              <a:rPr lang="ru-RU" sz="2900" dirty="0" smtClean="0">
                <a:latin typeface="Arial Black" pitchFamily="34" charset="0"/>
              </a:rPr>
              <a:t> Сър </a:t>
            </a:r>
            <a:r>
              <a:rPr lang="ru-RU" sz="2900" dirty="0" smtClean="0">
                <a:latin typeface="Arial Black" pitchFamily="34" charset="0"/>
                <a:hlinkClick r:id="rId6" tooltip="Уилям Хершел"/>
              </a:rPr>
              <a:t>Уилям Хершел</a:t>
            </a:r>
            <a:r>
              <a:rPr lang="ru-RU" sz="2900" dirty="0" smtClean="0">
                <a:latin typeface="Arial Black" pitchFamily="34" charset="0"/>
              </a:rPr>
              <a:t> оповестява откритието на планетата на </a:t>
            </a:r>
            <a:r>
              <a:rPr lang="ru-RU" sz="2900" dirty="0" smtClean="0">
                <a:latin typeface="Arial Black" pitchFamily="34" charset="0"/>
                <a:hlinkClick r:id="rId7" tooltip="13 март"/>
              </a:rPr>
              <a:t>13 март</a:t>
            </a:r>
            <a:r>
              <a:rPr lang="ru-RU" sz="2900" dirty="0" smtClean="0">
                <a:latin typeface="Arial Black" pitchFamily="34" charset="0"/>
              </a:rPr>
              <a:t> </a:t>
            </a:r>
            <a:r>
              <a:rPr lang="ru-RU" sz="2900" dirty="0" smtClean="0">
                <a:latin typeface="Arial Black" pitchFamily="34" charset="0"/>
                <a:hlinkClick r:id="rId8" tooltip="1781"/>
              </a:rPr>
              <a:t>1781</a:t>
            </a:r>
            <a:r>
              <a:rPr lang="ru-RU" sz="2900" dirty="0" smtClean="0">
                <a:latin typeface="Arial Black" pitchFamily="34" charset="0"/>
              </a:rPr>
              <a:t> година, с което разширява границите на познатата </a:t>
            </a:r>
            <a:r>
              <a:rPr lang="ru-RU" sz="2900" dirty="0" smtClean="0">
                <a:latin typeface="Arial Black" pitchFamily="34" charset="0"/>
                <a:hlinkClick r:id="rId4" tooltip="Слънчева система"/>
              </a:rPr>
              <a:t>Слънчева система</a:t>
            </a:r>
            <a:r>
              <a:rPr lang="ru-RU" sz="2900" dirty="0" smtClean="0">
                <a:latin typeface="Arial Black" pitchFamily="34" charset="0"/>
              </a:rPr>
              <a:t> за пръв път в модерната история. Това е първата открита планета с помощта на </a:t>
            </a:r>
            <a:r>
              <a:rPr lang="ru-RU" sz="2900" dirty="0" smtClean="0">
                <a:latin typeface="Arial Black" pitchFamily="34" charset="0"/>
                <a:hlinkClick r:id="rId9" tooltip="Телескоп"/>
              </a:rPr>
              <a:t>телескоп</a:t>
            </a:r>
            <a:r>
              <a:rPr lang="ru-RU" sz="2900" dirty="0" smtClean="0">
                <a:latin typeface="Arial Black" pitchFamily="34" charset="0"/>
              </a:rPr>
              <a:t>. </a:t>
            </a:r>
          </a:p>
          <a:p>
            <a:endParaRPr lang="en-US" dirty="0"/>
          </a:p>
        </p:txBody>
      </p:sp>
      <p:pic>
        <p:nvPicPr>
          <p:cNvPr id="5" name="Content Placeholder 4" descr="УРАН.jpg"/>
          <p:cNvPicPr>
            <a:picLocks noGrp="1" noChangeAspect="1"/>
          </p:cNvPicPr>
          <p:nvPr>
            <p:ph sz="half" idx="2"/>
          </p:nvPr>
        </p:nvPicPr>
        <p:blipFill>
          <a:blip r:embed="rId10" cstate="print"/>
          <a:stretch>
            <a:fillRect/>
          </a:stretch>
        </p:blipFill>
        <p:spPr>
          <a:xfrm>
            <a:off x="5791200" y="1600200"/>
            <a:ext cx="2905125" cy="319484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custDataLst>
      <p:tags r:id="rId1"/>
    </p:custDataLst>
  </p:cSld>
  <p:clrMapOvr>
    <a:masterClrMapping/>
  </p:clrMapOvr>
  <p:transition advTm="65739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8. НЕПТУН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5486400" cy="6553200"/>
          </a:xfrm>
        </p:spPr>
        <p:txBody>
          <a:bodyPr>
            <a:noAutofit/>
          </a:bodyPr>
          <a:lstStyle/>
          <a:p>
            <a:r>
              <a:rPr lang="ru-RU" sz="1600" b="1" dirty="0" smtClean="0">
                <a:latin typeface="Arial Black" pitchFamily="34" charset="0"/>
              </a:rPr>
              <a:t>Нептун</a:t>
            </a:r>
            <a:r>
              <a:rPr lang="ru-RU" sz="1600" dirty="0" smtClean="0">
                <a:latin typeface="Arial Black" pitchFamily="34" charset="0"/>
              </a:rPr>
              <a:t> е осмата </a:t>
            </a:r>
            <a:r>
              <a:rPr lang="ru-RU" sz="1600" dirty="0" smtClean="0">
                <a:latin typeface="Arial Black" pitchFamily="34" charset="0"/>
                <a:hlinkClick r:id="rId3" tooltip="Планета"/>
              </a:rPr>
              <a:t>планета</a:t>
            </a:r>
            <a:r>
              <a:rPr lang="ru-RU" sz="1600" dirty="0" smtClean="0">
                <a:latin typeface="Arial Black" pitchFamily="34" charset="0"/>
              </a:rPr>
              <a:t> от Слънчевата система и най-външният </a:t>
            </a:r>
            <a:r>
              <a:rPr lang="ru-RU" sz="1600" dirty="0" smtClean="0">
                <a:latin typeface="Arial Black" pitchFamily="34" charset="0"/>
                <a:hlinkClick r:id="rId4" tooltip="Газов гигант"/>
              </a:rPr>
              <a:t>газов гигант</a:t>
            </a:r>
            <a:r>
              <a:rPr lang="ru-RU" sz="1600" dirty="0" smtClean="0">
                <a:latin typeface="Arial Black" pitchFamily="34" charset="0"/>
              </a:rPr>
              <a:t> в нея. Тя е четвъртата по размери и третата по маса. Нептун е най-отдалечената от Слънцето планета. Носи името на </a:t>
            </a:r>
            <a:r>
              <a:rPr lang="ru-RU" sz="1600" dirty="0" smtClean="0">
                <a:latin typeface="Arial Black" pitchFamily="34" charset="0"/>
                <a:hlinkClick r:id="rId5" tooltip="Римска митология"/>
              </a:rPr>
              <a:t>римския бог</a:t>
            </a:r>
            <a:r>
              <a:rPr lang="ru-RU" sz="1600" dirty="0" smtClean="0">
                <a:latin typeface="Arial Black" pitchFamily="34" charset="0"/>
              </a:rPr>
              <a:t> на морето </a:t>
            </a:r>
            <a:r>
              <a:rPr lang="ru-RU" sz="1600" dirty="0" smtClean="0">
                <a:latin typeface="Arial Black" pitchFamily="34" charset="0"/>
                <a:hlinkClick r:id="rId6" tooltip="Нептун (митология)"/>
              </a:rPr>
              <a:t>Нептун</a:t>
            </a:r>
            <a:r>
              <a:rPr lang="ru-RU" sz="1600" dirty="0" smtClean="0">
                <a:latin typeface="Arial Black" pitchFamily="34" charset="0"/>
              </a:rPr>
              <a:t>. Символът на планетата е стилизирано изображение на </a:t>
            </a:r>
            <a:r>
              <a:rPr lang="ru-RU" sz="1600" dirty="0" smtClean="0">
                <a:latin typeface="Arial Black" pitchFamily="34" charset="0"/>
                <a:hlinkClick r:id="rId7" tooltip="Тризъбец"/>
              </a:rPr>
              <a:t>тризъбеца</a:t>
            </a:r>
            <a:r>
              <a:rPr lang="ru-RU" sz="1600" dirty="0" smtClean="0">
                <a:latin typeface="Arial Black" pitchFamily="34" charset="0"/>
              </a:rPr>
              <a:t> на Нептун .</a:t>
            </a:r>
          </a:p>
          <a:p>
            <a:r>
              <a:rPr lang="ru-RU" sz="1600" dirty="0" smtClean="0">
                <a:latin typeface="Arial Black" pitchFamily="34" charset="0"/>
              </a:rPr>
              <a:t>Открит на </a:t>
            </a:r>
            <a:r>
              <a:rPr lang="ru-RU" sz="1600" dirty="0" smtClean="0">
                <a:latin typeface="Arial Black" pitchFamily="34" charset="0"/>
                <a:hlinkClick r:id="rId8" tooltip="23 септември"/>
              </a:rPr>
              <a:t>23 септември</a:t>
            </a:r>
            <a:r>
              <a:rPr lang="ru-RU" sz="1600" dirty="0" smtClean="0">
                <a:latin typeface="Arial Black" pitchFamily="34" charset="0"/>
              </a:rPr>
              <a:t> </a:t>
            </a:r>
            <a:r>
              <a:rPr lang="ru-RU" sz="1600" dirty="0" smtClean="0">
                <a:latin typeface="Arial Black" pitchFamily="34" charset="0"/>
                <a:hlinkClick r:id="rId9" tooltip="1846"/>
              </a:rPr>
              <a:t>1846</a:t>
            </a:r>
            <a:r>
              <a:rPr lang="ru-RU" sz="1600" dirty="0" smtClean="0">
                <a:latin typeface="Arial Black" pitchFamily="34" charset="0"/>
              </a:rPr>
              <a:t> г., Нептун е първата планета, чието съществуване е доказано чрез математически изчисления, а не от емпирични наблюдения. Неочаквани промени в орбитата на Уран навеждат астронома </a:t>
            </a:r>
            <a:r>
              <a:rPr lang="ru-RU" sz="1600" dirty="0" smtClean="0">
                <a:latin typeface="Arial Black" pitchFamily="34" charset="0"/>
                <a:hlinkClick r:id="rId10" tooltip="Алексис Бувар (страницата не съществува)"/>
              </a:rPr>
              <a:t>Алексис Бувар</a:t>
            </a:r>
            <a:r>
              <a:rPr lang="ru-RU" sz="1600" dirty="0" smtClean="0">
                <a:latin typeface="Arial Black" pitchFamily="34" charset="0"/>
              </a:rPr>
              <a:t> на мисълта, че Урановата орбита е подложена на гравитационни смущения от друга, неизвестна дотогава планета. Нептун впоследствие бива открита от </a:t>
            </a:r>
            <a:r>
              <a:rPr lang="ru-RU" sz="1600" dirty="0" smtClean="0">
                <a:latin typeface="Arial Black" pitchFamily="34" charset="0"/>
                <a:hlinkClick r:id="rId11" tooltip="Йохан Гал (страницата не съществува)"/>
              </a:rPr>
              <a:t>Йохан Гал</a:t>
            </a:r>
            <a:r>
              <a:rPr lang="ru-RU" sz="1600" dirty="0" smtClean="0">
                <a:latin typeface="Arial Black" pitchFamily="34" charset="0"/>
              </a:rPr>
              <a:t> на позиция, прогнозирана от </a:t>
            </a:r>
            <a:r>
              <a:rPr lang="ru-RU" sz="1600" dirty="0" smtClean="0">
                <a:latin typeface="Arial Black" pitchFamily="34" charset="0"/>
                <a:hlinkClick r:id="rId12" tooltip="Юрбен Льоверие"/>
              </a:rPr>
              <a:t>Юрбен Льоверие</a:t>
            </a:r>
            <a:r>
              <a:rPr lang="ru-RU" sz="1600" dirty="0" smtClean="0">
                <a:latin typeface="Arial Black" pitchFamily="34" charset="0"/>
              </a:rPr>
              <a:t>, а най-големият спътник, Тритон, бива открит скоро след това. </a:t>
            </a:r>
            <a:endParaRPr lang="ru-RU" sz="1600" dirty="0">
              <a:latin typeface="Arial Black" pitchFamily="34" charset="0"/>
            </a:endParaRPr>
          </a:p>
        </p:txBody>
      </p:sp>
      <p:pic>
        <p:nvPicPr>
          <p:cNvPr id="5" name="Content Placeholder 4" descr="indeЕ.jpg"/>
          <p:cNvPicPr>
            <a:picLocks noGrp="1" noChangeAspect="1"/>
          </p:cNvPicPr>
          <p:nvPr>
            <p:ph sz="half" idx="2"/>
          </p:nvPr>
        </p:nvPicPr>
        <p:blipFill>
          <a:blip r:embed="rId13" cstate="print"/>
          <a:stretch>
            <a:fillRect/>
          </a:stretch>
        </p:blipFill>
        <p:spPr>
          <a:xfrm>
            <a:off x="5562600" y="3276600"/>
            <a:ext cx="3048000" cy="309562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custDataLst>
      <p:tags r:id="rId1"/>
    </p:custDataLst>
  </p:cSld>
  <p:clrMapOvr>
    <a:masterClrMapping/>
  </p:clrMapOvr>
  <p:transition advTm="44772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2|3.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.5|1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1.1|0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.3|1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1|1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|0.7|1.3|1|0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0.7|2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1.1|1.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1|0.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0.9|0.8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3399</TotalTime>
  <Words>1010</Words>
  <Application>Microsoft Office PowerPoint</Application>
  <PresentationFormat>On-screen Show (4:3)</PresentationFormat>
  <Paragraphs>31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Arial Black</vt:lpstr>
      <vt:lpstr>Calibri</vt:lpstr>
      <vt:lpstr>Office Theme</vt:lpstr>
      <vt:lpstr>СЛЪНЧЕВА СИСТЕМА- НИЕ,ЗЕМЯТА И ПЛАНЕТИТЕ </vt:lpstr>
      <vt:lpstr>1.МЕРКУРИЙ</vt:lpstr>
      <vt:lpstr>2. ВЕНЕРА</vt:lpstr>
      <vt:lpstr>3. ЗЕМЯ</vt:lpstr>
      <vt:lpstr>4. МАРС</vt:lpstr>
      <vt:lpstr>                   5. ЮПИТЕР    </vt:lpstr>
      <vt:lpstr>6. САТУРН</vt:lpstr>
      <vt:lpstr>7. УРАН</vt:lpstr>
      <vt:lpstr>8. НЕПТУН</vt:lpstr>
      <vt:lpstr>СЛЪНЦЕТО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Home</dc:creator>
  <cp:lastModifiedBy>Tutor</cp:lastModifiedBy>
  <cp:revision>16</cp:revision>
  <dcterms:created xsi:type="dcterms:W3CDTF">2006-08-16T00:00:00Z</dcterms:created>
  <dcterms:modified xsi:type="dcterms:W3CDTF">2020-11-13T10:04:23Z</dcterms:modified>
</cp:coreProperties>
</file>